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6" r:id="rId2"/>
    <p:sldId id="257" r:id="rId3"/>
    <p:sldId id="258" r:id="rId4"/>
    <p:sldId id="262" r:id="rId5"/>
    <p:sldId id="261" r:id="rId6"/>
    <p:sldId id="263" r:id="rId7"/>
    <p:sldId id="273" r:id="rId8"/>
    <p:sldId id="274" r:id="rId9"/>
    <p:sldId id="344" r:id="rId10"/>
    <p:sldId id="345" r:id="rId11"/>
    <p:sldId id="346" r:id="rId12"/>
    <p:sldId id="347" r:id="rId13"/>
    <p:sldId id="348" r:id="rId14"/>
    <p:sldId id="349" r:id="rId15"/>
    <p:sldId id="350" r:id="rId16"/>
    <p:sldId id="351" r:id="rId17"/>
    <p:sldId id="352" r:id="rId18"/>
    <p:sldId id="353" r:id="rId19"/>
    <p:sldId id="354" r:id="rId20"/>
    <p:sldId id="355" r:id="rId21"/>
    <p:sldId id="356" r:id="rId22"/>
    <p:sldId id="357" r:id="rId23"/>
    <p:sldId id="358" r:id="rId24"/>
    <p:sldId id="301" r:id="rId25"/>
    <p:sldId id="359" r:id="rId26"/>
    <p:sldId id="303" r:id="rId27"/>
    <p:sldId id="304" r:id="rId28"/>
    <p:sldId id="302" r:id="rId29"/>
    <p:sldId id="305" r:id="rId30"/>
    <p:sldId id="282" r:id="rId31"/>
    <p:sldId id="300" r:id="rId32"/>
    <p:sldId id="306" r:id="rId33"/>
    <p:sldId id="307" r:id="rId34"/>
    <p:sldId id="308" r:id="rId35"/>
    <p:sldId id="309" r:id="rId36"/>
    <p:sldId id="310" r:id="rId37"/>
    <p:sldId id="311" r:id="rId38"/>
    <p:sldId id="312" r:id="rId39"/>
    <p:sldId id="313" r:id="rId40"/>
    <p:sldId id="314" r:id="rId41"/>
    <p:sldId id="315" r:id="rId42"/>
    <p:sldId id="316" r:id="rId43"/>
    <p:sldId id="317" r:id="rId44"/>
    <p:sldId id="295" r:id="rId45"/>
    <p:sldId id="296" r:id="rId46"/>
    <p:sldId id="297" r:id="rId47"/>
    <p:sldId id="298" r:id="rId48"/>
    <p:sldId id="319" r:id="rId49"/>
    <p:sldId id="299" r:id="rId50"/>
    <p:sldId id="323" r:id="rId51"/>
    <p:sldId id="324" r:id="rId52"/>
    <p:sldId id="318" r:id="rId53"/>
    <p:sldId id="320" r:id="rId54"/>
    <p:sldId id="321" r:id="rId55"/>
    <p:sldId id="322" r:id="rId56"/>
    <p:sldId id="332" r:id="rId57"/>
    <p:sldId id="326" r:id="rId58"/>
    <p:sldId id="333" r:id="rId59"/>
    <p:sldId id="327" r:id="rId60"/>
    <p:sldId id="328" r:id="rId61"/>
    <p:sldId id="329" r:id="rId62"/>
    <p:sldId id="331" r:id="rId63"/>
    <p:sldId id="330" r:id="rId64"/>
    <p:sldId id="334" r:id="rId65"/>
    <p:sldId id="335" r:id="rId66"/>
    <p:sldId id="336" r:id="rId67"/>
    <p:sldId id="337" r:id="rId68"/>
    <p:sldId id="338" r:id="rId69"/>
    <p:sldId id="339" r:id="rId70"/>
    <p:sldId id="340" r:id="rId71"/>
    <p:sldId id="341" r:id="rId72"/>
    <p:sldId id="342" r:id="rId73"/>
    <p:sldId id="343" r:id="rId74"/>
    <p:sldId id="276" r:id="rId75"/>
    <p:sldId id="277" r:id="rId76"/>
    <p:sldId id="362" r:id="rId77"/>
    <p:sldId id="363" r:id="rId78"/>
    <p:sldId id="364" r:id="rId79"/>
    <p:sldId id="365" r:id="rId80"/>
    <p:sldId id="366" r:id="rId81"/>
    <p:sldId id="367" r:id="rId82"/>
    <p:sldId id="368" r:id="rId83"/>
    <p:sldId id="369" r:id="rId84"/>
    <p:sldId id="260" r:id="rId85"/>
    <p:sldId id="325" r:id="rId8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6274" autoAdjust="0"/>
  </p:normalViewPr>
  <p:slideViewPr>
    <p:cSldViewPr snapToGrid="0">
      <p:cViewPr varScale="1">
        <p:scale>
          <a:sx n="114" d="100"/>
          <a:sy n="114" d="100"/>
        </p:scale>
        <p:origin x="14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9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wmf>
</file>

<file path=ppt/media/image18.png>
</file>

<file path=ppt/media/image19.png>
</file>

<file path=ppt/media/image2.png>
</file>

<file path=ppt/media/image20.gif>
</file>

<file path=ppt/media/image21.png>
</file>

<file path=ppt/media/image22.wmf>
</file>

<file path=ppt/media/image23.jpeg>
</file>

<file path=ppt/media/image24.jpeg>
</file>

<file path=ppt/media/image25.png>
</file>

<file path=ppt/media/image26.wmf>
</file>

<file path=ppt/media/image27.wmf>
</file>

<file path=ppt/media/image28.png>
</file>

<file path=ppt/media/image29.wmf>
</file>

<file path=ppt/media/image3.jpeg>
</file>

<file path=ppt/media/image30.png>
</file>

<file path=ppt/media/image31.png>
</file>

<file path=ppt/media/image32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7E69E-B1A0-4C43-9181-2220F9D9A491}" type="datetimeFigureOut">
              <a:rPr lang="zh-CN" altLang="en-US" smtClean="0"/>
              <a:t>2017/6/21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90A16-E33B-4BEF-8D6D-B5A99D2481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551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001" r="9999"/>
          <a:stretch/>
        </p:blipFill>
        <p:spPr>
          <a:xfrm>
            <a:off x="-1" y="1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84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916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ADCB1-493F-41F1-A4AA-D96B3522BFC5}" type="datetimeFigureOut">
              <a:rPr lang="zh-CN" altLang="en-US" smtClean="0"/>
              <a:t>2017/6/21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810704-2C0C-4226-B76D-63E3648867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1703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6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4400" b="0" kern="1200" dirty="0" smtClean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7.w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4.jpeg"/><Relationship Id="rId5" Type="http://schemas.openxmlformats.org/officeDocument/2006/relationships/image" Target="../media/image22.wmf"/><Relationship Id="rId4" Type="http://schemas.openxmlformats.org/officeDocument/2006/relationships/oleObject" Target="../embeddings/oleObject2.bin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26.w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27.wmf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29.w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16AA8A3-4488-4AA2-B6DF-4EF182CF744A}"/>
              </a:ext>
            </a:extLst>
          </p:cNvPr>
          <p:cNvSpPr/>
          <p:nvPr/>
        </p:nvSpPr>
        <p:spPr>
          <a:xfrm>
            <a:off x="3782082" y="2031772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Go</a:t>
            </a:r>
          </a:p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云计算时代的语言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1CB08C5-1EC5-44BA-BCD4-1F41E133BD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302" y="1244362"/>
            <a:ext cx="3252223" cy="441960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AC3DC57-5CF2-4FA8-AAFA-82964B048F9A}"/>
              </a:ext>
            </a:extLst>
          </p:cNvPr>
          <p:cNvSpPr/>
          <p:nvPr/>
        </p:nvSpPr>
        <p:spPr>
          <a:xfrm>
            <a:off x="5916584" y="4437463"/>
            <a:ext cx="840086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500" dirty="0">
                <a:solidFill>
                  <a:schemeClr val="bg1"/>
                </a:solidFill>
              </a:rPr>
              <a:t>张勇</a:t>
            </a:r>
          </a:p>
        </p:txBody>
      </p:sp>
    </p:spTree>
    <p:extLst>
      <p:ext uri="{BB962C8B-B14F-4D97-AF65-F5344CB8AC3E}">
        <p14:creationId xmlns:p14="http://schemas.microsoft.com/office/powerpoint/2010/main" val="3058630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38080" y="499446"/>
            <a:ext cx="35589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传统语言：真</a:t>
            </a:r>
            <a:r>
              <a:rPr lang="en-US" altLang="zh-CN" sz="3200" b="1" dirty="0">
                <a:solidFill>
                  <a:schemeClr val="bg1"/>
                </a:solidFill>
                <a:latin typeface="+mj-lt"/>
                <a:cs typeface="Segoe UI Light" panose="020B0502040204020203" pitchFamily="34" charset="0"/>
              </a:rPr>
              <a:t>·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痛点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C9802C10-179B-4859-99E3-0004781D4C62}"/>
              </a:ext>
            </a:extLst>
          </p:cNvPr>
          <p:cNvSpPr/>
          <p:nvPr/>
        </p:nvSpPr>
        <p:spPr>
          <a:xfrm>
            <a:off x="2286000" y="1997839"/>
            <a:ext cx="4572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语法复杂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C++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构建慢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C++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Java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依赖管理困难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C++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性能差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Python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不能有效利用多核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Python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并发控制复杂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C++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开发效率低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C++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Java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内存管理困难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C++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工具链不统一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</a:t>
            </a:r>
            <a:r>
              <a:rPr lang="zh-CN" altLang="en-US" sz="2400" dirty="0">
                <a:solidFill>
                  <a:schemeClr val="bg1"/>
                </a:solidFill>
                <a:latin typeface="+mn-ea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C++</a:t>
            </a:r>
          </a:p>
          <a:p>
            <a:r>
              <a:rPr lang="zh-CN" altLang="en-US" sz="2400" dirty="0">
                <a:solidFill>
                  <a:schemeClr val="bg1"/>
                </a:solidFill>
                <a:latin typeface="Helvetica Neue"/>
              </a:rPr>
              <a:t>大型工程失控 </a:t>
            </a:r>
            <a:r>
              <a:rPr lang="en-US" altLang="zh-CN" sz="2400" dirty="0">
                <a:solidFill>
                  <a:schemeClr val="bg1"/>
                </a:solidFill>
                <a:latin typeface="+mn-ea"/>
              </a:rPr>
              <a:t>Python</a:t>
            </a:r>
          </a:p>
        </p:txBody>
      </p:sp>
    </p:spTree>
    <p:extLst>
      <p:ext uri="{BB962C8B-B14F-4D97-AF65-F5344CB8AC3E}">
        <p14:creationId xmlns:p14="http://schemas.microsoft.com/office/powerpoint/2010/main" val="1431846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37998" y="499446"/>
            <a:ext cx="1385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Python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E7B7A74-16B9-4280-A597-666AB5616364}"/>
              </a:ext>
            </a:extLst>
          </p:cNvPr>
          <p:cNvSpPr/>
          <p:nvPr/>
        </p:nvSpPr>
        <p:spPr>
          <a:xfrm>
            <a:off x="3703012" y="1072887"/>
            <a:ext cx="173797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2.7 vs 3.x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8A8E057-3AA0-431F-B4B8-67AAF7657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117" y="1840767"/>
            <a:ext cx="6193766" cy="466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00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A1AFF7-1771-4A58-BD0B-4B386D5E9FDE}"/>
              </a:ext>
            </a:extLst>
          </p:cNvPr>
          <p:cNvSpPr/>
          <p:nvPr/>
        </p:nvSpPr>
        <p:spPr>
          <a:xfrm>
            <a:off x="1812270" y="1084221"/>
            <a:ext cx="55194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动态语言一时爽，重构火葬场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37998" y="499446"/>
            <a:ext cx="1385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Python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0DC1BD-B057-45D8-B923-08C1587C3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812" y="1929858"/>
            <a:ext cx="5302376" cy="45728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924C881-D780-49ED-84A9-9978056C13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717" t="7110" r="2434" b="4519"/>
          <a:stretch/>
        </p:blipFill>
        <p:spPr>
          <a:xfrm>
            <a:off x="1925433" y="1929858"/>
            <a:ext cx="794354" cy="252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99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A1AFF7-1771-4A58-BD0B-4B386D5E9FDE}"/>
              </a:ext>
            </a:extLst>
          </p:cNvPr>
          <p:cNvSpPr/>
          <p:nvPr/>
        </p:nvSpPr>
        <p:spPr>
          <a:xfrm>
            <a:off x="1812270" y="1084221"/>
            <a:ext cx="55194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动态语言一时爽，重构火葬场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37998" y="499446"/>
            <a:ext cx="1385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Python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184F69A3-F077-454E-A2FB-0AC6B150F325}"/>
              </a:ext>
            </a:extLst>
          </p:cNvPr>
          <p:cNvGrpSpPr/>
          <p:nvPr/>
        </p:nvGrpSpPr>
        <p:grpSpPr>
          <a:xfrm>
            <a:off x="2410007" y="2875669"/>
            <a:ext cx="4323987" cy="1948064"/>
            <a:chOff x="1912911" y="2875669"/>
            <a:chExt cx="4323987" cy="194806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6A56C791-AFA9-4E6E-9B4C-71A59B1D7078}"/>
                </a:ext>
              </a:extLst>
            </p:cNvPr>
            <p:cNvSpPr/>
            <p:nvPr/>
          </p:nvSpPr>
          <p:spPr>
            <a:xfrm>
              <a:off x="1912911" y="2875669"/>
              <a:ext cx="109770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动态语言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92DFCCD-1173-49F7-9E5D-922E927435A1}"/>
                </a:ext>
              </a:extLst>
            </p:cNvPr>
            <p:cNvSpPr/>
            <p:nvPr/>
          </p:nvSpPr>
          <p:spPr>
            <a:xfrm>
              <a:off x="1912911" y="4448051"/>
              <a:ext cx="109770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静态语言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DCCDB3E5-3284-44C1-B17C-F3FB6371580F}"/>
                </a:ext>
              </a:extLst>
            </p:cNvPr>
            <p:cNvSpPr/>
            <p:nvPr/>
          </p:nvSpPr>
          <p:spPr>
            <a:xfrm>
              <a:off x="3423256" y="4448051"/>
              <a:ext cx="651648" cy="369332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修改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5316797F-1EEE-4EE1-8CDD-590045ED92CD}"/>
                </a:ext>
              </a:extLst>
            </p:cNvPr>
            <p:cNvSpPr/>
            <p:nvPr/>
          </p:nvSpPr>
          <p:spPr>
            <a:xfrm>
              <a:off x="5585250" y="4448051"/>
              <a:ext cx="651648" cy="369332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测试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B89F054-63C7-49D8-BB55-9E4AA561FC61}"/>
                </a:ext>
              </a:extLst>
            </p:cNvPr>
            <p:cNvSpPr/>
            <p:nvPr/>
          </p:nvSpPr>
          <p:spPr>
            <a:xfrm>
              <a:off x="4487542" y="4448051"/>
              <a:ext cx="645175" cy="369332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编译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14CEB2C-3CBE-4F10-AA10-54D98C47C611}"/>
                </a:ext>
              </a:extLst>
            </p:cNvPr>
            <p:cNvSpPr/>
            <p:nvPr/>
          </p:nvSpPr>
          <p:spPr>
            <a:xfrm>
              <a:off x="3423256" y="2875669"/>
              <a:ext cx="651648" cy="369332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修改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2B08592-33D0-482A-B515-673CD3101470}"/>
                </a:ext>
              </a:extLst>
            </p:cNvPr>
            <p:cNvSpPr/>
            <p:nvPr/>
          </p:nvSpPr>
          <p:spPr>
            <a:xfrm>
              <a:off x="4487542" y="2875669"/>
              <a:ext cx="645175" cy="369332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测试</a:t>
              </a: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A695346F-1E0D-4579-8CBC-4CA5098437DD}"/>
                </a:ext>
              </a:extLst>
            </p:cNvPr>
            <p:cNvCxnSpPr>
              <a:cxnSpLocks/>
              <a:stCxn id="11" idx="3"/>
              <a:endCxn id="13" idx="1"/>
            </p:cNvCxnSpPr>
            <p:nvPr/>
          </p:nvCxnSpPr>
          <p:spPr>
            <a:xfrm>
              <a:off x="4074904" y="4632717"/>
              <a:ext cx="4126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59A7D28B-FD36-4650-893D-9D89F0D08B19}"/>
                </a:ext>
              </a:extLst>
            </p:cNvPr>
            <p:cNvCxnSpPr>
              <a:stCxn id="13" idx="3"/>
              <a:endCxn id="12" idx="1"/>
            </p:cNvCxnSpPr>
            <p:nvPr/>
          </p:nvCxnSpPr>
          <p:spPr>
            <a:xfrm>
              <a:off x="5132717" y="4632717"/>
              <a:ext cx="45253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连接符: 肘形 25">
              <a:extLst>
                <a:ext uri="{FF2B5EF4-FFF2-40B4-BE49-F238E27FC236}">
                  <a16:creationId xmlns:a16="http://schemas.microsoft.com/office/drawing/2014/main" id="{98A606E8-5C22-4575-95E0-5600C5DA1786}"/>
                </a:ext>
              </a:extLst>
            </p:cNvPr>
            <p:cNvCxnSpPr>
              <a:stCxn id="15" idx="2"/>
              <a:endCxn id="14" idx="2"/>
            </p:cNvCxnSpPr>
            <p:nvPr/>
          </p:nvCxnSpPr>
          <p:spPr>
            <a:xfrm rot="5400000">
              <a:off x="4279605" y="2714476"/>
              <a:ext cx="12700" cy="1061050"/>
            </a:xfrm>
            <a:prstGeom prst="bentConnector3">
              <a:avLst>
                <a:gd name="adj1" fmla="val 2200000"/>
              </a:avLst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D20A5C5A-7B89-469E-A538-CE3E5DCCC549}"/>
                </a:ext>
              </a:extLst>
            </p:cNvPr>
            <p:cNvCxnSpPr>
              <a:stCxn id="14" idx="3"/>
              <a:endCxn id="15" idx="1"/>
            </p:cNvCxnSpPr>
            <p:nvPr/>
          </p:nvCxnSpPr>
          <p:spPr>
            <a:xfrm>
              <a:off x="4074904" y="3060335"/>
              <a:ext cx="41263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0" name="连接符: 肘形 29">
              <a:extLst>
                <a:ext uri="{FF2B5EF4-FFF2-40B4-BE49-F238E27FC236}">
                  <a16:creationId xmlns:a16="http://schemas.microsoft.com/office/drawing/2014/main" id="{D601C3E7-DF9A-45B0-982A-2C5AAF64EF7C}"/>
                </a:ext>
              </a:extLst>
            </p:cNvPr>
            <p:cNvCxnSpPr>
              <a:stCxn id="12" idx="2"/>
              <a:endCxn id="11" idx="2"/>
            </p:cNvCxnSpPr>
            <p:nvPr/>
          </p:nvCxnSpPr>
          <p:spPr>
            <a:xfrm rot="5400000">
              <a:off x="4830077" y="3736386"/>
              <a:ext cx="12700" cy="2161994"/>
            </a:xfrm>
            <a:prstGeom prst="bentConnector3">
              <a:avLst>
                <a:gd name="adj1" fmla="val 2200000"/>
              </a:avLst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67706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A1AFF7-1771-4A58-BD0B-4B386D5E9FDE}"/>
              </a:ext>
            </a:extLst>
          </p:cNvPr>
          <p:cNvSpPr/>
          <p:nvPr/>
        </p:nvSpPr>
        <p:spPr>
          <a:xfrm>
            <a:off x="3598016" y="1084221"/>
            <a:ext cx="19479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跑得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慢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~~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37998" y="499446"/>
            <a:ext cx="1385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Python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1266" name="Picture 2" descr="https://cdn-images-1.medium.com/max/580/0*pWAgROZ2JbYzlDgj.jpg">
            <a:extLst>
              <a:ext uri="{FF2B5EF4-FFF2-40B4-BE49-F238E27FC236}">
                <a16:creationId xmlns:a16="http://schemas.microsoft.com/office/drawing/2014/main" id="{76C97139-2116-4927-91F4-89F6EF597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2690007"/>
            <a:ext cx="55245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3031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3311091-4D05-4187-89CE-EC7D54DE9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3175" y="301921"/>
            <a:ext cx="4631693" cy="635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2665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7CBBF97B-468F-4F5B-A86E-E279E648B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3175" y="301921"/>
            <a:ext cx="4631693" cy="635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846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A1AFF7-1771-4A58-BD0B-4B386D5E9FDE}"/>
              </a:ext>
            </a:extLst>
          </p:cNvPr>
          <p:cNvSpPr/>
          <p:nvPr/>
        </p:nvSpPr>
        <p:spPr>
          <a:xfrm>
            <a:off x="3248561" y="1084221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有并发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没并行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37998" y="499446"/>
            <a:ext cx="1385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Python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9F6D328-AADF-4DC1-9731-03BF7224FE3D}"/>
              </a:ext>
            </a:extLst>
          </p:cNvPr>
          <p:cNvSpPr/>
          <p:nvPr/>
        </p:nvSpPr>
        <p:spPr>
          <a:xfrm>
            <a:off x="3009585" y="1902556"/>
            <a:ext cx="31248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Global Interpreter Lock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31746" name="Picture 2" descr="http://www.dabeaz.com/images/GILBoard.jpg">
            <a:extLst>
              <a:ext uri="{FF2B5EF4-FFF2-40B4-BE49-F238E27FC236}">
                <a16:creationId xmlns:a16="http://schemas.microsoft.com/office/drawing/2014/main" id="{CBDB854C-C238-44F6-869F-31A3F8A830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975" y="2690007"/>
            <a:ext cx="4972050" cy="372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497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A1AFF7-1771-4A58-BD0B-4B386D5E9FDE}"/>
              </a:ext>
            </a:extLst>
          </p:cNvPr>
          <p:cNvSpPr/>
          <p:nvPr/>
        </p:nvSpPr>
        <p:spPr>
          <a:xfrm>
            <a:off x="2415000" y="1084221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依赖管理：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部署的噩梦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37998" y="499446"/>
            <a:ext cx="1385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Python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73D408E-1156-487A-8989-2CA07205A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592" y="1802028"/>
            <a:ext cx="4968816" cy="4918166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5B6230F-2522-433B-A307-D82A4BCD4FF7}"/>
              </a:ext>
            </a:extLst>
          </p:cNvPr>
          <p:cNvSpPr/>
          <p:nvPr/>
        </p:nvSpPr>
        <p:spPr>
          <a:xfrm rot="20129333">
            <a:off x="2007545" y="4288826"/>
            <a:ext cx="50898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</a:rPr>
              <a:t>pip install</a:t>
            </a:r>
            <a:r>
              <a:rPr lang="zh-CN" altLang="en-US" sz="2800" b="1" dirty="0">
                <a:solidFill>
                  <a:srgbClr val="FF0000"/>
                </a:solidFill>
              </a:rPr>
              <a:t>，</a:t>
            </a:r>
            <a:r>
              <a:rPr lang="zh-CN" altLang="en-US" sz="2800" b="1" dirty="0">
                <a:solidFill>
                  <a:srgbClr val="FF0000"/>
                </a:solidFill>
                <a:latin typeface="Helvetica Neue"/>
              </a:rPr>
              <a:t>常常需要编译</a:t>
            </a:r>
            <a:r>
              <a:rPr lang="en-US" altLang="zh-CN" sz="2800" b="1" dirty="0">
                <a:solidFill>
                  <a:srgbClr val="FF0000"/>
                </a:solidFill>
                <a:latin typeface="Helvetica Neue"/>
              </a:rPr>
              <a:t>C</a:t>
            </a:r>
            <a:r>
              <a:rPr lang="zh-CN" altLang="en-US" sz="2800" b="1" dirty="0">
                <a:solidFill>
                  <a:srgbClr val="FF0000"/>
                </a:solidFill>
                <a:latin typeface="Helvetica Neue"/>
              </a:rPr>
              <a:t>扩展</a:t>
            </a:r>
            <a:endParaRPr lang="zh-CN" altLang="en-US" sz="2800" b="1" i="0" dirty="0">
              <a:solidFill>
                <a:srgbClr val="FF0000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601714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A1AFF7-1771-4A58-BD0B-4B386D5E9FDE}"/>
              </a:ext>
            </a:extLst>
          </p:cNvPr>
          <p:cNvSpPr/>
          <p:nvPr/>
        </p:nvSpPr>
        <p:spPr>
          <a:xfrm>
            <a:off x="3658930" y="1084221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编译：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慢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63640" y="499446"/>
            <a:ext cx="9717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C++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591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CA5F97C4-86F3-47F1-9DD3-7E682AFDC577}"/>
              </a:ext>
            </a:extLst>
          </p:cNvPr>
          <p:cNvGrpSpPr/>
          <p:nvPr/>
        </p:nvGrpSpPr>
        <p:grpSpPr>
          <a:xfrm>
            <a:off x="868186" y="2454184"/>
            <a:ext cx="7407627" cy="1151556"/>
            <a:chOff x="1055865" y="2438654"/>
            <a:chExt cx="7906326" cy="1151556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588A4CC-F769-4150-8076-CF89C17FEEA5}"/>
                </a:ext>
              </a:extLst>
            </p:cNvPr>
            <p:cNvSpPr txBox="1"/>
            <p:nvPr/>
          </p:nvSpPr>
          <p:spPr>
            <a:xfrm>
              <a:off x="1220552" y="254377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第一部分</a:t>
              </a: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B506FADB-EB2E-4657-A452-F038424CB73F}"/>
                </a:ext>
              </a:extLst>
            </p:cNvPr>
            <p:cNvCxnSpPr/>
            <p:nvPr/>
          </p:nvCxnSpPr>
          <p:spPr>
            <a:xfrm flipH="1">
              <a:off x="2905668" y="2438654"/>
              <a:ext cx="489671" cy="1133562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2ABBC8C3-CB85-4E01-8434-3B49E74680A1}"/>
                </a:ext>
              </a:extLst>
            </p:cNvPr>
            <p:cNvCxnSpPr/>
            <p:nvPr/>
          </p:nvCxnSpPr>
          <p:spPr>
            <a:xfrm flipH="1">
              <a:off x="6016886" y="2438654"/>
              <a:ext cx="489671" cy="1133562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A3489BD-2465-49E4-8F83-3DE1CFBD1ECF}"/>
                </a:ext>
              </a:extLst>
            </p:cNvPr>
            <p:cNvSpPr txBox="1"/>
            <p:nvPr/>
          </p:nvSpPr>
          <p:spPr>
            <a:xfrm>
              <a:off x="1055865" y="3005435"/>
              <a:ext cx="16530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+mj-lt"/>
                  <a:ea typeface="+mj-ea"/>
                </a:rPr>
                <a:t>Go</a:t>
              </a:r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</a:rPr>
                <a:t>概况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D04BEFB-6D74-423B-9253-939E9E26CF29}"/>
                </a:ext>
              </a:extLst>
            </p:cNvPr>
            <p:cNvSpPr txBox="1"/>
            <p:nvPr/>
          </p:nvSpPr>
          <p:spPr>
            <a:xfrm>
              <a:off x="4053467" y="2543770"/>
              <a:ext cx="14157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第二部分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32B57C8B-8E43-46E8-9BFE-ABF5E33747A0}"/>
                </a:ext>
              </a:extLst>
            </p:cNvPr>
            <p:cNvSpPr txBox="1"/>
            <p:nvPr/>
          </p:nvSpPr>
          <p:spPr>
            <a:xfrm>
              <a:off x="3112097" y="3005435"/>
              <a:ext cx="29670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latin typeface="+mj-ea"/>
                  <a:ea typeface="+mj-ea"/>
                </a:rPr>
                <a:t>为什么选择</a:t>
              </a:r>
              <a:r>
                <a:rPr lang="en-US" altLang="zh-CN" sz="3200" b="1" dirty="0">
                  <a:solidFill>
                    <a:schemeClr val="bg1"/>
                  </a:solidFill>
                  <a:latin typeface="+mj-lt"/>
                  <a:ea typeface="+mj-ea"/>
                </a:rPr>
                <a:t>Go</a:t>
              </a:r>
              <a:endParaRPr lang="zh-CN" altLang="en-US" sz="3200" b="1" dirty="0">
                <a:solidFill>
                  <a:schemeClr val="bg1"/>
                </a:solidFill>
                <a:latin typeface="+mj-lt"/>
                <a:ea typeface="+mj-ea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99D617C-158F-4586-8ED0-5E6BF9776C90}"/>
                </a:ext>
              </a:extLst>
            </p:cNvPr>
            <p:cNvSpPr txBox="1"/>
            <p:nvPr/>
          </p:nvSpPr>
          <p:spPr>
            <a:xfrm>
              <a:off x="6998962" y="2543770"/>
              <a:ext cx="14157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</a:rPr>
                <a:t>第三部分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7F42577C-CBD8-4C44-BB5B-E82DFE1F8238}"/>
                </a:ext>
              </a:extLst>
            </p:cNvPr>
            <p:cNvSpPr txBox="1"/>
            <p:nvPr/>
          </p:nvSpPr>
          <p:spPr>
            <a:xfrm>
              <a:off x="6433109" y="3005435"/>
              <a:ext cx="25290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bg1"/>
                  </a:solidFill>
                  <a:latin typeface="+mj-lt"/>
                  <a:ea typeface="+mj-ea"/>
                </a:rPr>
                <a:t>Go</a:t>
              </a:r>
              <a:r>
                <a:rPr lang="zh-CN" altLang="en-US" sz="3200" b="1" dirty="0">
                  <a:solidFill>
                    <a:schemeClr val="bg1"/>
                  </a:solidFill>
                  <a:latin typeface="+mj-lt"/>
                  <a:ea typeface="+mj-ea"/>
                </a:rPr>
                <a:t>和云计算</a:t>
              </a:r>
              <a:endParaRPr lang="zh-CN" altLang="en-US" sz="32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10C4D115-181F-4D1B-A659-68ED6ED90228}"/>
              </a:ext>
            </a:extLst>
          </p:cNvPr>
          <p:cNvGrpSpPr/>
          <p:nvPr/>
        </p:nvGrpSpPr>
        <p:grpSpPr>
          <a:xfrm>
            <a:off x="2503032" y="1074941"/>
            <a:ext cx="4137936" cy="794468"/>
            <a:chOff x="4027032" y="1058306"/>
            <a:chExt cx="4137936" cy="794468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459D8303-A76F-4DDE-A26D-6C65DE06E6B5}"/>
                </a:ext>
              </a:extLst>
            </p:cNvPr>
            <p:cNvSpPr txBox="1"/>
            <p:nvPr/>
          </p:nvSpPr>
          <p:spPr>
            <a:xfrm>
              <a:off x="5581212" y="1129188"/>
              <a:ext cx="239879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CONTENTS</a:t>
              </a:r>
              <a:endParaRPr lang="zh-CN" altLang="en-US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DADFE464-2B8F-4A71-8650-F9499966E2D8}"/>
                </a:ext>
              </a:extLst>
            </p:cNvPr>
            <p:cNvSpPr txBox="1"/>
            <p:nvPr/>
          </p:nvSpPr>
          <p:spPr>
            <a:xfrm>
              <a:off x="4313592" y="1129188"/>
              <a:ext cx="11079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36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目录</a:t>
              </a: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7977EBD2-3A91-45E7-B4C6-41E00C691224}"/>
                </a:ext>
              </a:extLst>
            </p:cNvPr>
            <p:cNvCxnSpPr/>
            <p:nvPr/>
          </p:nvCxnSpPr>
          <p:spPr>
            <a:xfrm>
              <a:off x="5506868" y="1239718"/>
              <a:ext cx="0" cy="43180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26D61A30-117F-4561-A130-7C1BCD5EC510}"/>
                </a:ext>
              </a:extLst>
            </p:cNvPr>
            <p:cNvSpPr/>
            <p:nvPr/>
          </p:nvSpPr>
          <p:spPr>
            <a:xfrm>
              <a:off x="4027032" y="1058306"/>
              <a:ext cx="4137936" cy="794468"/>
            </a:xfrm>
            <a:prstGeom prst="rect">
              <a:avLst/>
            </a:prstGeom>
            <a:ln>
              <a:solidFill>
                <a:srgbClr val="616161"/>
              </a:solidFill>
            </a:ln>
          </p:spPr>
          <p:txBody>
            <a:bodyPr wrap="none" rtlCol="0" anchor="ctr">
              <a:spAutoFit/>
            </a:bodyPr>
            <a:lstStyle/>
            <a:p>
              <a:pPr algn="ctr"/>
              <a:endParaRPr lang="zh-CN" altLang="en-US" sz="2800">
                <a:solidFill>
                  <a:schemeClr val="bg1"/>
                </a:solidFill>
              </a:endParaRPr>
            </a:p>
          </p:txBody>
        </p:sp>
      </p:grpSp>
      <p:pic>
        <p:nvPicPr>
          <p:cNvPr id="1026" name="Picture 2" descr="https://pbs.twimg.com/media/CqIa5yNWIAAWcDb.jpg">
            <a:extLst>
              <a:ext uri="{FF2B5EF4-FFF2-40B4-BE49-F238E27FC236}">
                <a16:creationId xmlns:a16="http://schemas.microsoft.com/office/drawing/2014/main" id="{C0B80CC8-CF71-4767-BB08-4D90F6F422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79" b="21075"/>
          <a:stretch/>
        </p:blipFill>
        <p:spPr bwMode="auto">
          <a:xfrm>
            <a:off x="2422307" y="4139619"/>
            <a:ext cx="4299386" cy="2348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62523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A1AFF7-1771-4A58-BD0B-4B386D5E9FDE}"/>
              </a:ext>
            </a:extLst>
          </p:cNvPr>
          <p:cNvSpPr/>
          <p:nvPr/>
        </p:nvSpPr>
        <p:spPr>
          <a:xfrm>
            <a:off x="3043377" y="1084221"/>
            <a:ext cx="30572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依赖：无法控制</a:t>
            </a:r>
            <a:endParaRPr lang="en-US" altLang="zh-CN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63640" y="499446"/>
            <a:ext cx="9717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C++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799B4E94-CB86-4F77-BD31-EC32276964C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70360" y="2244288"/>
          <a:ext cx="5603280" cy="437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5" r:id="rId3" imgW="15568200" imgH="12139560" progId="">
                  <p:embed/>
                </p:oleObj>
              </mc:Choice>
              <mc:Fallback>
                <p:oleObj r:id="rId3" imgW="15568200" imgH="12139560" progId="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799B4E94-CB86-4F77-BD31-EC32276964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70360" y="2244288"/>
                        <a:ext cx="5603280" cy="4374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E69A8127-E4A7-4243-AB64-04BB030F1309}"/>
              </a:ext>
            </a:extLst>
          </p:cNvPr>
          <p:cNvSpPr/>
          <p:nvPr/>
        </p:nvSpPr>
        <p:spPr>
          <a:xfrm>
            <a:off x="1671581" y="1650711"/>
            <a:ext cx="30516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直到出现</a:t>
            </a:r>
            <a:r>
              <a:rPr lang="en-US" altLang="zh-CN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Bazel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…</a:t>
            </a:r>
            <a:endParaRPr lang="zh-CN" altLang="en-US" sz="32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924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A1AFF7-1771-4A58-BD0B-4B386D5E9FDE}"/>
              </a:ext>
            </a:extLst>
          </p:cNvPr>
          <p:cNvSpPr/>
          <p:nvPr/>
        </p:nvSpPr>
        <p:spPr>
          <a:xfrm>
            <a:off x="2427824" y="1084221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风格指南：语言的子集</a:t>
            </a:r>
            <a:endParaRPr lang="en-US" altLang="zh-CN" sz="32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63640" y="499446"/>
            <a:ext cx="9717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C++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D136CFB-7F02-40D0-BA21-B20400464B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628" y="2082329"/>
            <a:ext cx="6442745" cy="42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283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DA1AFF7-1771-4A58-BD0B-4B386D5E9FDE}"/>
              </a:ext>
            </a:extLst>
          </p:cNvPr>
          <p:cNvSpPr/>
          <p:nvPr/>
        </p:nvSpPr>
        <p:spPr>
          <a:xfrm>
            <a:off x="2855024" y="1084221"/>
            <a:ext cx="34339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谁敢说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精通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C++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63640" y="499446"/>
            <a:ext cx="9717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C++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00F84CD-D46A-4DDC-894F-E50956C5C8A9}"/>
              </a:ext>
            </a:extLst>
          </p:cNvPr>
          <p:cNvGrpSpPr/>
          <p:nvPr/>
        </p:nvGrpSpPr>
        <p:grpSpPr>
          <a:xfrm>
            <a:off x="2329312" y="1897894"/>
            <a:ext cx="4485376" cy="4657361"/>
            <a:chOff x="2199735" y="1529646"/>
            <a:chExt cx="4830433" cy="5015649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7DE796E-06E5-4A96-A747-06A454114B9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99735" y="1529646"/>
              <a:ext cx="4830433" cy="5015649"/>
            </a:xfrm>
            <a:prstGeom prst="rect">
              <a:avLst/>
            </a:prstGeom>
          </p:spPr>
        </p:pic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D46029F-815A-4B4A-8122-CB864D0B4E63}"/>
                </a:ext>
              </a:extLst>
            </p:cNvPr>
            <p:cNvSpPr/>
            <p:nvPr/>
          </p:nvSpPr>
          <p:spPr>
            <a:xfrm rot="20129333">
              <a:off x="3029889" y="3884432"/>
              <a:ext cx="307968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rgbClr val="FF0000"/>
                  </a:solidFill>
                </a:rPr>
                <a:t>C++17 </a:t>
              </a:r>
              <a:r>
                <a:rPr lang="zh-CN" altLang="en-US" sz="3200" b="1" dirty="0">
                  <a:solidFill>
                    <a:srgbClr val="FF0000"/>
                  </a:solidFill>
                </a:rPr>
                <a:t>已经来了</a:t>
              </a:r>
              <a:endParaRPr lang="zh-CN" altLang="en-US" sz="3200" b="1" i="0" dirty="0">
                <a:solidFill>
                  <a:srgbClr val="FF0000"/>
                </a:solidFill>
                <a:effectLst/>
                <a:latin typeface="Helvetica Neu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5452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FFD0A045-54E8-4BFD-9EBA-D0FAB4CD8F80}"/>
              </a:ext>
            </a:extLst>
          </p:cNvPr>
          <p:cNvSpPr/>
          <p:nvPr/>
        </p:nvSpPr>
        <p:spPr>
          <a:xfrm>
            <a:off x="2855024" y="1084221"/>
            <a:ext cx="34339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谁敢说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精通</a:t>
            </a:r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C++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63640" y="499446"/>
            <a:ext cx="9717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C++</a:t>
            </a:r>
            <a:endParaRPr lang="zh-CN" altLang="en-US" sz="3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5368" name="Picture 8" descr="fossbytes linus torvald GIF">
            <a:extLst>
              <a:ext uri="{FF2B5EF4-FFF2-40B4-BE49-F238E27FC236}">
                <a16:creationId xmlns:a16="http://schemas.microsoft.com/office/drawing/2014/main" id="{530BAC5C-F5E3-4BF3-B533-D55D194F806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50" y="2685961"/>
            <a:ext cx="4253188" cy="2489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FD0CA14-8564-48DD-ABEE-037EF1697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439" y="2685961"/>
            <a:ext cx="3329198" cy="249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72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BADC73F-3F6D-4E51-8C3E-80E64714431B}"/>
              </a:ext>
            </a:extLst>
          </p:cNvPr>
          <p:cNvSpPr txBox="1"/>
          <p:nvPr/>
        </p:nvSpPr>
        <p:spPr>
          <a:xfrm>
            <a:off x="963640" y="499444"/>
            <a:ext cx="39725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Go</a:t>
            </a:r>
            <a:r>
              <a:rPr lang="zh-CN" altLang="en-US" sz="3200" dirty="0">
                <a:solidFill>
                  <a:schemeClr val="bg1"/>
                </a:solidFill>
              </a:rPr>
              <a:t>的使命：解决痛点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85AD45E-42D0-41A0-B4D7-6F6867423D00}"/>
              </a:ext>
            </a:extLst>
          </p:cNvPr>
          <p:cNvSpPr/>
          <p:nvPr/>
        </p:nvSpPr>
        <p:spPr>
          <a:xfrm>
            <a:off x="2543240" y="3042999"/>
            <a:ext cx="405752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+mj-lt"/>
              </a:rPr>
              <a:t>原则：简单</a:t>
            </a:r>
            <a:r>
              <a:rPr lang="en-US" altLang="zh-CN" sz="3600" dirty="0">
                <a:solidFill>
                  <a:schemeClr val="bg1"/>
                </a:solidFill>
                <a:latin typeface="+mj-lt"/>
              </a:rPr>
              <a:t>/</a:t>
            </a:r>
            <a:r>
              <a:rPr lang="zh-CN" altLang="en-US" sz="3600" dirty="0">
                <a:solidFill>
                  <a:schemeClr val="bg1"/>
                </a:solidFill>
                <a:latin typeface="+mj-lt"/>
              </a:rPr>
              <a:t>生产力</a:t>
            </a:r>
          </a:p>
        </p:txBody>
      </p:sp>
    </p:spTree>
    <p:extLst>
      <p:ext uri="{BB962C8B-B14F-4D97-AF65-F5344CB8AC3E}">
        <p14:creationId xmlns:p14="http://schemas.microsoft.com/office/powerpoint/2010/main" val="41614803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4F2CA6B-727C-4520-BD6C-BFBD7370AAD9}"/>
              </a:ext>
            </a:extLst>
          </p:cNvPr>
          <p:cNvSpPr txBox="1"/>
          <p:nvPr/>
        </p:nvSpPr>
        <p:spPr>
          <a:xfrm>
            <a:off x="917586" y="507065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Go</a:t>
            </a:r>
            <a:r>
              <a:rPr lang="zh-CN" altLang="en-US" sz="3200" dirty="0">
                <a:solidFill>
                  <a:schemeClr val="bg1"/>
                </a:solidFill>
              </a:rPr>
              <a:t>设计哲学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85AD45E-42D0-41A0-B4D7-6F6867423D00}"/>
              </a:ext>
            </a:extLst>
          </p:cNvPr>
          <p:cNvSpPr/>
          <p:nvPr/>
        </p:nvSpPr>
        <p:spPr>
          <a:xfrm>
            <a:off x="1938298" y="3042999"/>
            <a:ext cx="526740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+mj-lt"/>
              </a:rPr>
              <a:t>简单是复杂的</a:t>
            </a:r>
            <a:endParaRPr lang="en-US" altLang="zh-CN" sz="3600" dirty="0">
              <a:solidFill>
                <a:schemeClr val="bg1"/>
              </a:solidFill>
              <a:latin typeface="+mj-lt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+mj-lt"/>
              </a:rPr>
              <a:t>Simplicity is Complicated</a:t>
            </a:r>
            <a:endParaRPr lang="zh-CN" altLang="en-US" sz="3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093105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4F2CA6B-727C-4520-BD6C-BFBD7370AAD9}"/>
              </a:ext>
            </a:extLst>
          </p:cNvPr>
          <p:cNvSpPr txBox="1"/>
          <p:nvPr/>
        </p:nvSpPr>
        <p:spPr>
          <a:xfrm>
            <a:off x="917586" y="507065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Go</a:t>
            </a:r>
            <a:r>
              <a:rPr lang="zh-CN" altLang="en-US" sz="3200" dirty="0">
                <a:solidFill>
                  <a:schemeClr val="bg1"/>
                </a:solidFill>
              </a:rPr>
              <a:t>设计哲学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85AD45E-42D0-41A0-B4D7-6F6867423D00}"/>
              </a:ext>
            </a:extLst>
          </p:cNvPr>
          <p:cNvSpPr/>
          <p:nvPr/>
        </p:nvSpPr>
        <p:spPr>
          <a:xfrm>
            <a:off x="2427824" y="2556437"/>
            <a:ext cx="4551246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很多语言走在</a:t>
            </a:r>
            <a:r>
              <a:rPr lang="zh-CN" altLang="en-US" sz="2000" dirty="0">
                <a:solidFill>
                  <a:schemeClr val="bg1"/>
                </a:solidFill>
                <a:latin typeface="+mj-lt"/>
              </a:rPr>
              <a:t>互相借鉴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的不归路上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Java: Java 8,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Java 8</a:t>
            </a:r>
          </a:p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C++: C++ 14, C++ 17</a:t>
            </a:r>
          </a:p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Python: Python 3.x</a:t>
            </a:r>
          </a:p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JavaScript: ECMAScript 6,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ECMAScript 6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…</a:t>
            </a:r>
          </a:p>
          <a:p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趋向于</a:t>
            </a:r>
            <a:r>
              <a:rPr lang="zh-CN" altLang="en-US" sz="2000" dirty="0">
                <a:solidFill>
                  <a:schemeClr val="bg1"/>
                </a:solidFill>
                <a:latin typeface="+mj-lt"/>
              </a:rPr>
              <a:t>臃肿和复杂</a:t>
            </a:r>
          </a:p>
        </p:txBody>
      </p:sp>
    </p:spTree>
    <p:extLst>
      <p:ext uri="{BB962C8B-B14F-4D97-AF65-F5344CB8AC3E}">
        <p14:creationId xmlns:p14="http://schemas.microsoft.com/office/powerpoint/2010/main" val="19153246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>
            <a:extLst>
              <a:ext uri="{FF2B5EF4-FFF2-40B4-BE49-F238E27FC236}">
                <a16:creationId xmlns:a16="http://schemas.microsoft.com/office/drawing/2014/main" id="{108A3BE6-194B-4079-A63E-5FAF51390181}"/>
              </a:ext>
            </a:extLst>
          </p:cNvPr>
          <p:cNvSpPr txBox="1"/>
          <p:nvPr/>
        </p:nvSpPr>
        <p:spPr>
          <a:xfrm>
            <a:off x="861480" y="507064"/>
            <a:ext cx="30332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/>
              <a:t>拿手机做对比</a:t>
            </a:r>
            <a:r>
              <a:rPr lang="en-US" altLang="zh-CN" sz="3200" dirty="0"/>
              <a:t>…</a:t>
            </a:r>
            <a:endParaRPr lang="zh-CN" altLang="en-US" sz="3200" dirty="0"/>
          </a:p>
        </p:txBody>
      </p:sp>
      <p:pic>
        <p:nvPicPr>
          <p:cNvPr id="1026" name="Picture 2" descr="http://pdadb.net/img/t-mobile_g1.jpg">
            <a:extLst>
              <a:ext uri="{FF2B5EF4-FFF2-40B4-BE49-F238E27FC236}">
                <a16:creationId xmlns:a16="http://schemas.microsoft.com/office/drawing/2014/main" id="{F6912FEA-0355-4E72-B017-4DF3724E1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159" y="3370331"/>
            <a:ext cx="1995749" cy="1654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8631D25D-EE7E-4F84-A605-31C24C0764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7265938"/>
              </p:ext>
            </p:extLst>
          </p:nvPr>
        </p:nvGraphicFramePr>
        <p:xfrm>
          <a:off x="724179" y="3521288"/>
          <a:ext cx="2570836" cy="15037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" name="Image" r:id="rId4" imgW="7619040" imgH="4456800" progId="Photoshop.Image.18">
                  <p:embed/>
                </p:oleObj>
              </mc:Choice>
              <mc:Fallback>
                <p:oleObj name="Image" r:id="rId4" imgW="7619040" imgH="4456800" progId="Photoshop.Image.1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4179" y="3521288"/>
                        <a:ext cx="2570836" cy="15037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8" name="Picture 4" descr="https://store.storeimages.cdn-apple.com/4974/as-images.apple.com/is/image/AppleInc/aos/published/images/H/KH/HKHC2/HKHC2?wid=445&amp;hei=445&amp;fmt=jpeg&amp;qlt=95&amp;op_sharpen=0&amp;resMode=bicub&amp;op_usm=0.5,0.5,0,0&amp;iccEmbed=0&amp;layer=comp&amp;.v=1474481298618">
            <a:extLst>
              <a:ext uri="{FF2B5EF4-FFF2-40B4-BE49-F238E27FC236}">
                <a16:creationId xmlns:a16="http://schemas.microsoft.com/office/drawing/2014/main" id="{5FA39D24-2380-4876-9AF2-C8765C9DA9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4" t="3143" r="32187" b="7003"/>
          <a:stretch/>
        </p:blipFill>
        <p:spPr bwMode="auto">
          <a:xfrm>
            <a:off x="6966854" y="2617365"/>
            <a:ext cx="943964" cy="240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AEE9064-0633-47C1-86A9-860957F85C3C}"/>
              </a:ext>
            </a:extLst>
          </p:cNvPr>
          <p:cNvSpPr/>
          <p:nvPr/>
        </p:nvSpPr>
        <p:spPr>
          <a:xfrm>
            <a:off x="1262277" y="1765203"/>
            <a:ext cx="747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+mj-lt"/>
              </a:rPr>
              <a:t>Java</a:t>
            </a:r>
            <a:endParaRPr lang="zh-CN" altLang="en-US" sz="2400" dirty="0">
              <a:latin typeface="+mj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2253CC3-5D9B-45E3-A806-690863295DCA}"/>
              </a:ext>
            </a:extLst>
          </p:cNvPr>
          <p:cNvSpPr/>
          <p:nvPr/>
        </p:nvSpPr>
        <p:spPr>
          <a:xfrm>
            <a:off x="4144436" y="1777107"/>
            <a:ext cx="7954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+mj-lt"/>
              </a:rPr>
              <a:t>C++</a:t>
            </a:r>
            <a:endParaRPr lang="zh-CN" altLang="en-US" sz="2400" dirty="0">
              <a:latin typeface="+mj-lt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344891F-E027-4B74-96C7-16783FE0CE5C}"/>
              </a:ext>
            </a:extLst>
          </p:cNvPr>
          <p:cNvSpPr/>
          <p:nvPr/>
        </p:nvSpPr>
        <p:spPr>
          <a:xfrm>
            <a:off x="7074686" y="1765476"/>
            <a:ext cx="5774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+mj-lt"/>
              </a:rPr>
              <a:t>Go</a:t>
            </a:r>
            <a:endParaRPr lang="zh-CN" altLang="en-US" sz="2400" dirty="0">
              <a:latin typeface="+mj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C71074B-915F-4C53-89EB-06F23BC25569}"/>
              </a:ext>
            </a:extLst>
          </p:cNvPr>
          <p:cNvSpPr/>
          <p:nvPr/>
        </p:nvSpPr>
        <p:spPr>
          <a:xfrm>
            <a:off x="1262277" y="5243934"/>
            <a:ext cx="1266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+mj-lt"/>
              </a:rPr>
              <a:t>Nokia N97</a:t>
            </a:r>
            <a:endParaRPr lang="zh-CN" altLang="en-US" dirty="0">
              <a:latin typeface="+mj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5C36586C-FE71-4E7C-9B3B-1FC5C83C4913}"/>
              </a:ext>
            </a:extLst>
          </p:cNvPr>
          <p:cNvSpPr/>
          <p:nvPr/>
        </p:nvSpPr>
        <p:spPr>
          <a:xfrm>
            <a:off x="4144436" y="5243934"/>
            <a:ext cx="14825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+mj-lt"/>
              </a:rPr>
              <a:t>HTC Android</a:t>
            </a:r>
            <a:endParaRPr lang="zh-CN" altLang="en-US" dirty="0">
              <a:latin typeface="+mj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615F6C7-D2DA-49E7-800E-FF18FB471C2E}"/>
              </a:ext>
            </a:extLst>
          </p:cNvPr>
          <p:cNvSpPr/>
          <p:nvPr/>
        </p:nvSpPr>
        <p:spPr>
          <a:xfrm>
            <a:off x="7074686" y="5243934"/>
            <a:ext cx="8851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+mj-lt"/>
              </a:rPr>
              <a:t>iPhone</a:t>
            </a:r>
            <a:endParaRPr lang="zh-CN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923143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4F2CA6B-727C-4520-BD6C-BFBD7370AAD9}"/>
              </a:ext>
            </a:extLst>
          </p:cNvPr>
          <p:cNvSpPr txBox="1"/>
          <p:nvPr/>
        </p:nvSpPr>
        <p:spPr>
          <a:xfrm>
            <a:off x="917586" y="507065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Go</a:t>
            </a:r>
            <a:r>
              <a:rPr lang="zh-CN" altLang="en-US" sz="3200" dirty="0">
                <a:solidFill>
                  <a:schemeClr val="bg1"/>
                </a:solidFill>
              </a:rPr>
              <a:t>设计哲学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85AD45E-42D0-41A0-B4D7-6F6867423D00}"/>
              </a:ext>
            </a:extLst>
          </p:cNvPr>
          <p:cNvSpPr/>
          <p:nvPr/>
        </p:nvSpPr>
        <p:spPr>
          <a:xfrm>
            <a:off x="1938298" y="3042999"/>
            <a:ext cx="6517169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+mj-lt"/>
              </a:rPr>
              <a:t>简单是一种隐藏复杂性的艺术</a:t>
            </a:r>
            <a:endParaRPr lang="en-US" altLang="zh-CN" sz="3600" dirty="0">
              <a:solidFill>
                <a:schemeClr val="bg1"/>
              </a:solidFill>
              <a:latin typeface="+mj-lt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+mj-lt"/>
              </a:rPr>
              <a:t>Simplicity is the art of hiding complexity</a:t>
            </a:r>
            <a:endParaRPr lang="zh-CN" alt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7418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4F2CA6B-727C-4520-BD6C-BFBD7370AAD9}"/>
              </a:ext>
            </a:extLst>
          </p:cNvPr>
          <p:cNvSpPr txBox="1"/>
          <p:nvPr/>
        </p:nvSpPr>
        <p:spPr>
          <a:xfrm>
            <a:off x="917586" y="507065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Go</a:t>
            </a:r>
            <a:r>
              <a:rPr lang="zh-CN" altLang="en-US" sz="3200" dirty="0">
                <a:solidFill>
                  <a:schemeClr val="bg1"/>
                </a:solidFill>
              </a:rPr>
              <a:t>设计哲学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257F17F-A568-4C86-95F7-0190DB6C92F4}"/>
              </a:ext>
            </a:extLst>
          </p:cNvPr>
          <p:cNvSpPr/>
          <p:nvPr/>
        </p:nvSpPr>
        <p:spPr>
          <a:xfrm>
            <a:off x="2083129" y="2695779"/>
            <a:ext cx="47167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Simple can be harder than complex;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you have to work hard to get your</a:t>
            </a:r>
          </a:p>
          <a:p>
            <a:r>
              <a:rPr lang="en-US" altLang="zh-CN" sz="2400" dirty="0">
                <a:solidFill>
                  <a:schemeClr val="bg1"/>
                </a:solidFill>
              </a:rPr>
              <a:t>Thinking clean to make it simple.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55D3B9E-19B8-4F45-A43A-2D1AD008A068}"/>
              </a:ext>
            </a:extLst>
          </p:cNvPr>
          <p:cNvSpPr/>
          <p:nvPr/>
        </p:nvSpPr>
        <p:spPr>
          <a:xfrm rot="10800000">
            <a:off x="2083129" y="1839507"/>
            <a:ext cx="38053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zh-CN" altLang="en-US" sz="60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357EC64-70B0-457D-ADBF-D626304A1E45}"/>
              </a:ext>
            </a:extLst>
          </p:cNvPr>
          <p:cNvSpPr/>
          <p:nvPr/>
        </p:nvSpPr>
        <p:spPr>
          <a:xfrm>
            <a:off x="6513905" y="3715166"/>
            <a:ext cx="42166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zh-CN" altLang="en-US" sz="6000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9A0B1EF-FB18-4002-A12C-B74CE785E09F}"/>
              </a:ext>
            </a:extLst>
          </p:cNvPr>
          <p:cNvSpPr/>
          <p:nvPr/>
        </p:nvSpPr>
        <p:spPr>
          <a:xfrm>
            <a:off x="2083128" y="4468167"/>
            <a:ext cx="1840568" cy="39837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solidFill>
                  <a:srgbClr val="616161"/>
                </a:solidFill>
                <a:latin typeface="+mn-ea"/>
              </a:rPr>
              <a:t>—— Steve Jobs</a:t>
            </a:r>
            <a:endParaRPr lang="zh-CN" altLang="en-US" dirty="0">
              <a:solidFill>
                <a:srgbClr val="61616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60653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D8E3795-F1AE-4806-9262-452529F44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7284"/>
            <a:ext cx="3282350" cy="3282350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E2D7E4AE-C764-4347-A693-3699E2DF7BC2}"/>
              </a:ext>
            </a:extLst>
          </p:cNvPr>
          <p:cNvSpPr txBox="1"/>
          <p:nvPr/>
        </p:nvSpPr>
        <p:spPr>
          <a:xfrm>
            <a:off x="4056967" y="3112365"/>
            <a:ext cx="20585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effectLst>
                  <a:outerShdw blurRad="165100" dist="88900" dir="2700000" algn="tl">
                    <a:srgbClr val="000000">
                      <a:alpha val="14000"/>
                    </a:srgbClr>
                  </a:outerShdw>
                </a:effectLst>
                <a:latin typeface="+mj-lt"/>
                <a:ea typeface="+mj-ea"/>
              </a:rPr>
              <a:t>Go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165100" dist="88900" dir="2700000" algn="tl">
                    <a:srgbClr val="000000">
                      <a:alpha val="14000"/>
                    </a:srgbClr>
                  </a:outerShdw>
                </a:effectLst>
                <a:latin typeface="+mj-ea"/>
                <a:ea typeface="+mj-ea"/>
              </a:rPr>
              <a:t>概况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43401F4-8D06-4B14-B7C4-4520238E9EBF}"/>
              </a:ext>
            </a:extLst>
          </p:cNvPr>
          <p:cNvSpPr txBox="1"/>
          <p:nvPr/>
        </p:nvSpPr>
        <p:spPr>
          <a:xfrm>
            <a:off x="4056967" y="256522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800" b="1">
                <a:solidFill>
                  <a:schemeClr val="bg1"/>
                </a:solidFill>
                <a:effectLst>
                  <a:outerShdw blurRad="165100" dist="88900" dir="2700000" algn="tl">
                    <a:srgbClr val="000000">
                      <a:alpha val="14000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3200" b="0" dirty="0">
                <a:latin typeface="+mn-ea"/>
                <a:ea typeface="+mn-ea"/>
              </a:rPr>
              <a:t>第一部分</a:t>
            </a:r>
          </a:p>
        </p:txBody>
      </p:sp>
    </p:spTree>
    <p:extLst>
      <p:ext uri="{BB962C8B-B14F-4D97-AF65-F5344CB8AC3E}">
        <p14:creationId xmlns:p14="http://schemas.microsoft.com/office/powerpoint/2010/main" val="30028250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85AD45E-42D0-41A0-B4D7-6F6867423D00}"/>
              </a:ext>
            </a:extLst>
          </p:cNvPr>
          <p:cNvSpPr/>
          <p:nvPr/>
        </p:nvSpPr>
        <p:spPr>
          <a:xfrm>
            <a:off x="1938298" y="3042999"/>
            <a:ext cx="662277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+mj-lt"/>
              </a:rPr>
              <a:t>软件工程视角</a:t>
            </a:r>
            <a:endParaRPr lang="en-US" altLang="zh-CN" sz="3600" dirty="0">
              <a:solidFill>
                <a:schemeClr val="bg1"/>
              </a:solidFill>
              <a:latin typeface="+mj-lt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+mj-lt"/>
              </a:rPr>
              <a:t>From a software engineering perspective</a:t>
            </a:r>
            <a:endParaRPr lang="zh-CN" alt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F2CA6B-727C-4520-BD6C-BFBD7370AAD9}"/>
              </a:ext>
            </a:extLst>
          </p:cNvPr>
          <p:cNvSpPr txBox="1"/>
          <p:nvPr/>
        </p:nvSpPr>
        <p:spPr>
          <a:xfrm>
            <a:off x="917586" y="507065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Go</a:t>
            </a:r>
            <a:r>
              <a:rPr lang="zh-CN" altLang="en-US" sz="3200" dirty="0">
                <a:solidFill>
                  <a:schemeClr val="bg1"/>
                </a:solidFill>
              </a:rPr>
              <a:t>设计哲学</a:t>
            </a:r>
          </a:p>
        </p:txBody>
      </p:sp>
    </p:spTree>
    <p:extLst>
      <p:ext uri="{BB962C8B-B14F-4D97-AF65-F5344CB8AC3E}">
        <p14:creationId xmlns:p14="http://schemas.microsoft.com/office/powerpoint/2010/main" val="12776739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4F2CA6B-727C-4520-BD6C-BFBD7370AAD9}"/>
              </a:ext>
            </a:extLst>
          </p:cNvPr>
          <p:cNvSpPr txBox="1"/>
          <p:nvPr/>
        </p:nvSpPr>
        <p:spPr>
          <a:xfrm>
            <a:off x="917586" y="507065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Go</a:t>
            </a:r>
            <a:r>
              <a:rPr lang="zh-CN" altLang="en-US" sz="3200" dirty="0">
                <a:solidFill>
                  <a:schemeClr val="bg1"/>
                </a:solidFill>
              </a:rPr>
              <a:t>设计哲学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85AD45E-42D0-41A0-B4D7-6F6867423D00}"/>
              </a:ext>
            </a:extLst>
          </p:cNvPr>
          <p:cNvSpPr/>
          <p:nvPr/>
        </p:nvSpPr>
        <p:spPr>
          <a:xfrm>
            <a:off x="1938298" y="3042999"/>
            <a:ext cx="572560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+mj-lt"/>
              </a:rPr>
              <a:t>简单也可以是富有表达力的</a:t>
            </a:r>
            <a:endParaRPr lang="en-US" altLang="zh-CN" sz="3600" dirty="0">
              <a:solidFill>
                <a:schemeClr val="bg1"/>
              </a:solidFill>
              <a:latin typeface="+mj-lt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+mj-lt"/>
              </a:rPr>
              <a:t>Simple can be expressive</a:t>
            </a:r>
            <a:endParaRPr lang="zh-CN" altLang="en-US" sz="3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138802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996772A-B6BF-4A03-B2C2-8F45BC46394D}"/>
              </a:ext>
            </a:extLst>
          </p:cNvPr>
          <p:cNvSpPr txBox="1"/>
          <p:nvPr/>
        </p:nvSpPr>
        <p:spPr>
          <a:xfrm>
            <a:off x="920245" y="507064"/>
            <a:ext cx="27414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</a:t>
            </a:r>
            <a:r>
              <a:rPr lang="zh-CN" altLang="en-US" sz="3200" dirty="0">
                <a:solidFill>
                  <a:schemeClr val="bg1"/>
                </a:solidFill>
              </a:rPr>
              <a:t>简单</a:t>
            </a:r>
            <a:r>
              <a:rPr lang="zh-CN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设施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85AD45E-42D0-41A0-B4D7-6F6867423D00}"/>
              </a:ext>
            </a:extLst>
          </p:cNvPr>
          <p:cNvSpPr/>
          <p:nvPr/>
        </p:nvSpPr>
        <p:spPr>
          <a:xfrm>
            <a:off x="1938298" y="2673667"/>
            <a:ext cx="1681038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Packages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Interfaces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Goroutines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Channels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+mj-lt"/>
              </a:rPr>
              <a:t>Tooling</a:t>
            </a:r>
            <a:endParaRPr lang="zh-CN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786635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98C7FA43-F76F-48A3-BF0F-E4A919CF6053}"/>
              </a:ext>
            </a:extLst>
          </p:cNvPr>
          <p:cNvSpPr txBox="1"/>
          <p:nvPr/>
        </p:nvSpPr>
        <p:spPr>
          <a:xfrm>
            <a:off x="939548" y="499446"/>
            <a:ext cx="24236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Hello, World!</a:t>
            </a:r>
            <a:endParaRPr lang="zh-CN" altLang="en-US" sz="5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" name="Rectangle 7">
            <a:extLst>
              <a:ext uri="{FF2B5EF4-FFF2-40B4-BE49-F238E27FC236}">
                <a16:creationId xmlns:a16="http://schemas.microsoft.com/office/drawing/2014/main" id="{A5F38871-B377-49D3-AE74-AD7974B9A2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8028" y="2380361"/>
            <a:ext cx="4667945" cy="2154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roid Sans Mono" panose="020B0609030804020204" pitchFamily="49" charset="0"/>
                <a:cs typeface="Droid Sans Mono" panose="020B0609030804020204" pitchFamily="49" charset="0"/>
              </a:rPr>
              <a:t>package main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000" dirty="0">
              <a:solidFill>
                <a:schemeClr val="bg1"/>
              </a:solidFill>
              <a:latin typeface="Droid Sans Mono" panose="020B0609030804020204" pitchFamily="49" charset="0"/>
              <a:cs typeface="Droid Sans Mono" panose="020B0609030804020204" pitchFamily="49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roid Sans Mono" panose="020B0609030804020204" pitchFamily="49" charset="0"/>
                <a:cs typeface="Droid Sans Mono" panose="020B0609030804020204" pitchFamily="49" charset="0"/>
              </a:rPr>
              <a:t>import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roid Sans Mono" panose="020B0609030804020204" pitchFamily="49" charset="0"/>
                <a:cs typeface="Droid Sans Mono" panose="020B0609030804020204" pitchFamily="49" charset="0"/>
              </a:rPr>
              <a:t>"fmt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Droid Sans Mono" panose="020B0609030804020204" pitchFamily="49" charset="0"/>
                <a:cs typeface="Droid Sans Mono" panose="020B0609030804020204" pitchFamily="49" charset="0"/>
              </a:rPr>
              <a:t>"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2000" dirty="0">
              <a:solidFill>
                <a:schemeClr val="bg1"/>
              </a:solidFill>
              <a:latin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roid Sans Mono" panose="020B0609030804020204" pitchFamily="49" charset="0"/>
                <a:cs typeface="Droid Sans Mono" panose="020B0609030804020204" pitchFamily="49" charset="0"/>
              </a:rPr>
              <a:t>func main() {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>
                <a:solidFill>
                  <a:schemeClr val="bg1"/>
                </a:solidFill>
                <a:latin typeface="Droid Sans Mono" panose="020B0609030804020204" pitchFamily="49" charset="0"/>
                <a:cs typeface="Droid Sans Mono" panose="020B0609030804020204" pitchFamily="49" charset="0"/>
              </a:rPr>
              <a:t>    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roid Sans Mono" panose="020B0609030804020204" pitchFamily="49" charset="0"/>
                <a:cs typeface="Droid Sans Mono" panose="020B0609030804020204" pitchFamily="49" charset="0"/>
              </a:rPr>
              <a:t>fmt.Println(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Droid Sans Mono" panose="020B0609030804020204" pitchFamily="49" charset="0"/>
                <a:cs typeface="Droid Sans Mono" panose="020B0609030804020204" pitchFamily="49" charset="0"/>
              </a:rPr>
              <a:t>"Hello, 世界!"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roid Sans Mono" panose="020B0609030804020204" pitchFamily="49" charset="0"/>
                <a:cs typeface="Droid Sans Mono" panose="020B0609030804020204" pitchFamily="49" charset="0"/>
              </a:rPr>
              <a:t>)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Droid Sans Mono" panose="020B0609030804020204" pitchFamily="49" charset="0"/>
              <a:cs typeface="Droid Sans Mon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Droid Sans Mono" panose="020B0609030804020204" pitchFamily="49" charset="0"/>
                <a:cs typeface="Droid Sans Mono" panose="020B0609030804020204" pitchFamily="49" charset="0"/>
              </a:rPr>
              <a:t>}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zh-CN" altLang="zh-CN" sz="3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407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D742022-502A-49D0-98FA-3CA1C5F3C109}"/>
              </a:ext>
            </a:extLst>
          </p:cNvPr>
          <p:cNvSpPr txBox="1"/>
          <p:nvPr/>
        </p:nvSpPr>
        <p:spPr>
          <a:xfrm>
            <a:off x="939548" y="499445"/>
            <a:ext cx="22365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编译和执行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72EE810-0A47-4FB8-8490-A30420A53C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4732" y="3150414"/>
            <a:ext cx="20145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go run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cs typeface="Droid Sans Mono" panose="020B0609030804020204" pitchFamily="49" charset="0"/>
              </a:rPr>
              <a:t>hello.go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20724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2741B2-B5C2-46C2-8023-E2B6C08CA4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7469" y="3623790"/>
            <a:ext cx="5286851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cs typeface="Droid Sans Mono" panose="020B0609030804020204" pitchFamily="49" charset="0"/>
              </a:rPr>
              <a:t>~/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cs typeface="Droid Sans Mono" panose="020B0609030804020204" pitchFamily="49" charset="0"/>
              </a:rPr>
              <a:t>workspace/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cs typeface="Droid Sans Mon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   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bin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# 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编译输出的可执行二进制文件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cs typeface="Droid Sans Mon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   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pkg # </a:t>
            </a:r>
            <a:r>
              <a:rPr lang="zh-CN" altLang="en-US" sz="2400" dirty="0">
                <a:solidFill>
                  <a:schemeClr val="bg1"/>
                </a:solidFill>
                <a:cs typeface="Droid Sans Mono" panose="020B0609030804020204" pitchFamily="49" charset="0"/>
              </a:rPr>
              <a:t>编译输出的包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cs typeface="Droid Sans Mono" panose="020B060903080402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   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src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 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# 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源代码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72EE810-0A47-4FB8-8490-A30420A53C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07469" y="2169339"/>
            <a:ext cx="392906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cs typeface="Droid Sans Mono" panose="020B0609030804020204" pitchFamily="49" charset="0"/>
              </a:rPr>
              <a:t>export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GOPATH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cs typeface="Droid Sans Mono" panose="020B0609030804020204" pitchFamily="49" charset="0"/>
              </a:rPr>
              <a:t>=~/workspace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4BF950E-D25F-4890-8F83-D69D414EA3D8}"/>
              </a:ext>
            </a:extLst>
          </p:cNvPr>
          <p:cNvSpPr txBox="1"/>
          <p:nvPr/>
        </p:nvSpPr>
        <p:spPr>
          <a:xfrm>
            <a:off x="939548" y="49944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工作空间</a:t>
            </a:r>
          </a:p>
        </p:txBody>
      </p:sp>
    </p:spTree>
    <p:extLst>
      <p:ext uri="{BB962C8B-B14F-4D97-AF65-F5344CB8AC3E}">
        <p14:creationId xmlns:p14="http://schemas.microsoft.com/office/powerpoint/2010/main" val="23551891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EB028E9-7C29-422A-81ED-141BA5846E7E}"/>
              </a:ext>
            </a:extLst>
          </p:cNvPr>
          <p:cNvSpPr txBox="1"/>
          <p:nvPr/>
        </p:nvSpPr>
        <p:spPr>
          <a:xfrm>
            <a:off x="939548" y="499445"/>
            <a:ext cx="24168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远程</a:t>
            </a:r>
            <a:r>
              <a:rPr lang="en-US" altLang="zh-CN" sz="3200" dirty="0">
                <a:solidFill>
                  <a:schemeClr val="bg1"/>
                </a:solidFill>
              </a:rPr>
              <a:t>Package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72EE810-0A47-4FB8-8490-A30420A53C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0578" y="3236139"/>
            <a:ext cx="56028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import </a:t>
            </a:r>
            <a:r>
              <a:rPr lang="zh-CN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cs typeface="Droid Sans Mono" panose="020B0609030804020204" pitchFamily="49" charset="0"/>
              </a:rPr>
              <a:t>"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cs typeface="Droid Sans Mono" panose="020B0609030804020204" pitchFamily="49" charset="0"/>
              </a:rPr>
              <a:t>github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cs typeface="Droid Sans Mono" panose="020B0609030804020204" pitchFamily="49" charset="0"/>
              </a:rPr>
              <a:t>.com/bradfitz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  <a:cs typeface="Droid Sans Mono" panose="020B0609030804020204" pitchFamily="49" charset="0"/>
              </a:rPr>
              <a:t>/gomemcache"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241796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EB028E9-7C29-422A-81ED-141BA5846E7E}"/>
              </a:ext>
            </a:extLst>
          </p:cNvPr>
          <p:cNvSpPr txBox="1"/>
          <p:nvPr/>
        </p:nvSpPr>
        <p:spPr>
          <a:xfrm>
            <a:off x="939548" y="499445"/>
            <a:ext cx="24168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远程</a:t>
            </a:r>
            <a:r>
              <a:rPr lang="en-US" altLang="zh-CN" sz="3200" dirty="0">
                <a:solidFill>
                  <a:schemeClr val="bg1"/>
                </a:solidFill>
              </a:rPr>
              <a:t>Package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72EE810-0A47-4FB8-8490-A30420A53C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9997" y="3236139"/>
            <a:ext cx="538400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go get 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cs typeface="Droid Sans Mono" panose="020B0609030804020204" pitchFamily="49" charset="0"/>
              </a:rPr>
              <a:t>github.com/bradfitz/gomemcache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349591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EB028E9-7C29-422A-81ED-141BA5846E7E}"/>
              </a:ext>
            </a:extLst>
          </p:cNvPr>
          <p:cNvSpPr txBox="1"/>
          <p:nvPr/>
        </p:nvSpPr>
        <p:spPr>
          <a:xfrm>
            <a:off x="939548" y="499445"/>
            <a:ext cx="24168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Package</a:t>
            </a:r>
            <a:r>
              <a:rPr lang="zh-CN" altLang="en-US" sz="3200" dirty="0">
                <a:solidFill>
                  <a:schemeClr val="bg1"/>
                </a:solidFill>
              </a:rPr>
              <a:t>路径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72EE810-0A47-4FB8-8490-A30420A53C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1999" y="4165779"/>
            <a:ext cx="668000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~/workspace/src/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cs typeface="Droid Sans Mono" panose="020B0609030804020204" pitchFamily="49" charset="0"/>
              </a:rPr>
              <a:t>github.com/bradfitz/gomemcache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4FD8230-F030-4631-8A8D-88DCA5EDD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1999" y="2306499"/>
            <a:ext cx="668000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chemeClr val="bg1"/>
                </a:solidFill>
                <a:cs typeface="Droid Sans Mono" panose="020B0609030804020204" pitchFamily="49" charset="0"/>
              </a:rPr>
              <a:t>$GOPATH/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cs typeface="Droid Sans Mono" panose="020B0609030804020204" pitchFamily="49" charset="0"/>
              </a:rPr>
              <a:t>src/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cs typeface="Droid Sans Mono" panose="020B0609030804020204" pitchFamily="49" charset="0"/>
              </a:rPr>
              <a:t>github.com/bradfitz/gomemcache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B32634D8-7DA7-43F4-8EBE-A0E889B78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1999" y="3236139"/>
            <a:ext cx="39106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cs typeface="Droid Sans Mono" panose="020B0609030804020204" pitchFamily="49" charset="0"/>
              </a:rPr>
              <a:t>或</a:t>
            </a:r>
            <a:endParaRPr kumimoji="0" lang="zh-CN" altLang="zh-CN" sz="3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476623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4BF950E-D25F-4890-8F83-D69D414EA3D8}"/>
              </a:ext>
            </a:extLst>
          </p:cNvPr>
          <p:cNvSpPr txBox="1"/>
          <p:nvPr/>
        </p:nvSpPr>
        <p:spPr>
          <a:xfrm>
            <a:off x="919709" y="499445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代码目录结构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56E8B57-1DA6-4E2E-BFE6-033518520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351" y="1238250"/>
            <a:ext cx="3911299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882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7099A173-EE54-471B-8F9A-F663D95879C9}"/>
              </a:ext>
            </a:extLst>
          </p:cNvPr>
          <p:cNvGrpSpPr/>
          <p:nvPr/>
        </p:nvGrpSpPr>
        <p:grpSpPr>
          <a:xfrm>
            <a:off x="1210748" y="3192363"/>
            <a:ext cx="6722505" cy="2250765"/>
            <a:chOff x="1091766" y="2786917"/>
            <a:chExt cx="6722505" cy="2250765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D9EE819-F918-4402-B635-1265D2F4FA18}"/>
                </a:ext>
              </a:extLst>
            </p:cNvPr>
            <p:cNvSpPr txBox="1"/>
            <p:nvPr/>
          </p:nvSpPr>
          <p:spPr>
            <a:xfrm>
              <a:off x="1091766" y="3097469"/>
              <a:ext cx="28536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Compiled but </a:t>
              </a:r>
              <a:r>
                <a:rPr lang="en-US" altLang="zh-CN" sz="2800" dirty="0">
                  <a:solidFill>
                    <a:schemeClr val="bg1"/>
                  </a:solidFill>
                </a:rPr>
                <a:t>fast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3C193B0A-66A7-4147-A98C-E376E1A4A549}"/>
                </a:ext>
              </a:extLst>
            </p:cNvPr>
            <p:cNvSpPr txBox="1"/>
            <p:nvPr/>
          </p:nvSpPr>
          <p:spPr>
            <a:xfrm>
              <a:off x="1091766" y="3837125"/>
              <a:ext cx="2677336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Statically typed</a:t>
              </a:r>
            </a:p>
            <a:p>
              <a:r>
                <a:rPr lang="en-US" altLang="zh-CN" sz="28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but </a:t>
              </a:r>
              <a:r>
                <a:rPr lang="en-US" altLang="zh-CN" sz="2800" dirty="0">
                  <a:solidFill>
                    <a:schemeClr val="bg1"/>
                  </a:solidFill>
                </a:rPr>
                <a:t>dynamic feel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B81E62D-D5E1-4438-AC70-FDC85D2A182E}"/>
                </a:ext>
              </a:extLst>
            </p:cNvPr>
            <p:cNvSpPr txBox="1"/>
            <p:nvPr/>
          </p:nvSpPr>
          <p:spPr>
            <a:xfrm>
              <a:off x="4324793" y="3097469"/>
              <a:ext cx="186384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</a:rPr>
                <a:t>Concurrent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8084E25F-EF29-4BFD-8514-610578C502F4}"/>
                </a:ext>
              </a:extLst>
            </p:cNvPr>
            <p:cNvSpPr txBox="1"/>
            <p:nvPr/>
          </p:nvSpPr>
          <p:spPr>
            <a:xfrm>
              <a:off x="4324793" y="3837125"/>
              <a:ext cx="321838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</a:rPr>
                <a:t>Simple &amp; Productive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EE56EE01-9F79-4F79-9EF1-EEE972C0D4C5}"/>
                </a:ext>
              </a:extLst>
            </p:cNvPr>
            <p:cNvGrpSpPr/>
            <p:nvPr/>
          </p:nvGrpSpPr>
          <p:grpSpPr>
            <a:xfrm>
              <a:off x="1091766" y="2786917"/>
              <a:ext cx="6722505" cy="2250765"/>
              <a:chOff x="1244166" y="3030814"/>
              <a:chExt cx="6722505" cy="2250765"/>
            </a:xfrm>
          </p:grpSpPr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7781CB49-1E6A-4810-9EEF-054F570FCF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44166" y="3030814"/>
                <a:ext cx="6722505" cy="0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4B0D310D-88E2-48D6-8B6F-D0FAD3DD74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44166" y="5281579"/>
                <a:ext cx="6722505" cy="0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50" name="Picture 2" descr="https://talks.golang.org/2012/splash/appenginegophercolor.jpg">
            <a:extLst>
              <a:ext uri="{FF2B5EF4-FFF2-40B4-BE49-F238E27FC236}">
                <a16:creationId xmlns:a16="http://schemas.microsoft.com/office/drawing/2014/main" id="{F38584BA-E44A-4F01-B2CA-EF554A9B3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3941" y="988888"/>
            <a:ext cx="3496119" cy="220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78530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BAF1E0E-542C-4C0F-B7F0-F330F8C26782}"/>
              </a:ext>
            </a:extLst>
          </p:cNvPr>
          <p:cNvSpPr/>
          <p:nvPr/>
        </p:nvSpPr>
        <p:spPr>
          <a:xfrm>
            <a:off x="1516380" y="1657900"/>
            <a:ext cx="611124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</a:rPr>
              <a:t>src/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    github.com/golang/example/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        .git/                                                   # Git repository metadata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	hello/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	    hello.go                                         # command source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	stringutil/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	    reverse.go                                      # package source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	    reverse_test.go                               # test source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4BF950E-D25F-4890-8F83-D69D414EA3D8}"/>
              </a:ext>
            </a:extLst>
          </p:cNvPr>
          <p:cNvSpPr txBox="1"/>
          <p:nvPr/>
        </p:nvSpPr>
        <p:spPr>
          <a:xfrm>
            <a:off x="939548" y="49944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工作空间</a:t>
            </a:r>
          </a:p>
        </p:txBody>
      </p:sp>
    </p:spTree>
    <p:extLst>
      <p:ext uri="{BB962C8B-B14F-4D97-AF65-F5344CB8AC3E}">
        <p14:creationId xmlns:p14="http://schemas.microsoft.com/office/powerpoint/2010/main" val="42611409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CA5372B-E82D-4BC6-A025-F3BCC6137305}"/>
              </a:ext>
            </a:extLst>
          </p:cNvPr>
          <p:cNvSpPr txBox="1"/>
          <p:nvPr/>
        </p:nvSpPr>
        <p:spPr>
          <a:xfrm>
            <a:off x="939548" y="499445"/>
            <a:ext cx="22365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编译和安装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9DF898C-B167-457E-81BC-8A574E6724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78049" y="3236139"/>
            <a:ext cx="558790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go install 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github.com/golang/example/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hello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155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BAF1E0E-542C-4C0F-B7F0-F330F8C26782}"/>
              </a:ext>
            </a:extLst>
          </p:cNvPr>
          <p:cNvSpPr/>
          <p:nvPr/>
        </p:nvSpPr>
        <p:spPr>
          <a:xfrm>
            <a:off x="1516380" y="1657900"/>
            <a:ext cx="611124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src/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github.com/golang/example/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.git/                                                   # Git repository metadata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hello/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   hello.go                                         # command source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stringutil/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   reverse.go                                      # package source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   reverse_test.go                               # test source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bg1"/>
                </a:solidFill>
              </a:rPr>
              <a:t>bin/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    hello                                                     # command executable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pkg/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    linux_amd64/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        github.com/golang/example/</a:t>
            </a:r>
          </a:p>
          <a:p>
            <a:r>
              <a:rPr lang="zh-CN" altLang="en-US" sz="1600" dirty="0">
                <a:solidFill>
                  <a:schemeClr val="bg1"/>
                </a:solidFill>
              </a:rPr>
              <a:t>            stringutil.a                                     # package object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4BF950E-D25F-4890-8F83-D69D414EA3D8}"/>
              </a:ext>
            </a:extLst>
          </p:cNvPr>
          <p:cNvSpPr txBox="1"/>
          <p:nvPr/>
        </p:nvSpPr>
        <p:spPr>
          <a:xfrm>
            <a:off x="939548" y="49944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工作空间</a:t>
            </a:r>
          </a:p>
        </p:txBody>
      </p:sp>
    </p:spTree>
    <p:extLst>
      <p:ext uri="{BB962C8B-B14F-4D97-AF65-F5344CB8AC3E}">
        <p14:creationId xmlns:p14="http://schemas.microsoft.com/office/powerpoint/2010/main" val="15890296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BAF1E0E-542C-4C0F-B7F0-F330F8C26782}"/>
              </a:ext>
            </a:extLst>
          </p:cNvPr>
          <p:cNvSpPr/>
          <p:nvPr/>
        </p:nvSpPr>
        <p:spPr>
          <a:xfrm>
            <a:off x="1516380" y="1657900"/>
            <a:ext cx="611124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src/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github.com/golang/example/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.git/                                                   # Git repository metadata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hello/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   hello.go                                         # command source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stringutil/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   reverse.go                                      # package source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   reverse_test.go                               # test source</a:t>
            </a:r>
            <a:endParaRPr lang="en-US" altLang="zh-CN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bin/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hello                                                     # command executable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pkg/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</a:t>
            </a:r>
            <a:r>
              <a:rPr lang="zh-CN" altLang="en-US" sz="1600" dirty="0">
                <a:solidFill>
                  <a:schemeClr val="bg1"/>
                </a:solidFill>
              </a:rPr>
              <a:t>linux_amd64/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github.com/golang/example/</a:t>
            </a:r>
          </a:p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    stringutil.a                                     # package object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4BF950E-D25F-4890-8F83-D69D414EA3D8}"/>
              </a:ext>
            </a:extLst>
          </p:cNvPr>
          <p:cNvSpPr txBox="1"/>
          <p:nvPr/>
        </p:nvSpPr>
        <p:spPr>
          <a:xfrm>
            <a:off x="939548" y="499445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工作空间</a:t>
            </a:r>
          </a:p>
        </p:txBody>
      </p:sp>
    </p:spTree>
    <p:extLst>
      <p:ext uri="{BB962C8B-B14F-4D97-AF65-F5344CB8AC3E}">
        <p14:creationId xmlns:p14="http://schemas.microsoft.com/office/powerpoint/2010/main" val="41904354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8AB39A6-3F52-4FF8-8D54-62EE577ADE9A}"/>
              </a:ext>
            </a:extLst>
          </p:cNvPr>
          <p:cNvSpPr txBox="1"/>
          <p:nvPr/>
        </p:nvSpPr>
        <p:spPr>
          <a:xfrm>
            <a:off x="917586" y="507064"/>
            <a:ext cx="1839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Interfaces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286000" y="209692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一个</a:t>
            </a:r>
            <a:r>
              <a:rPr lang="zh-CN" altLang="en-US" dirty="0">
                <a:solidFill>
                  <a:schemeClr val="bg1"/>
                </a:solidFill>
              </a:rPr>
              <a:t>接口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定义一组</a:t>
            </a:r>
            <a:r>
              <a:rPr lang="zh-CN" altLang="en-US" dirty="0">
                <a:solidFill>
                  <a:schemeClr val="bg1"/>
                </a:solidFill>
              </a:rPr>
              <a:t>方法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9A1456-CEC9-4F54-B472-FF22B8BBEB7A}"/>
              </a:ext>
            </a:extLst>
          </p:cNvPr>
          <p:cNvSpPr/>
          <p:nvPr/>
        </p:nvSpPr>
        <p:spPr>
          <a:xfrm>
            <a:off x="2286000" y="3193256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package io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type Writer interface {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Write(data []byte) (n int, err error)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}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79168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D1AF4DE-31CE-4A22-983B-7AE7E3140D04}"/>
              </a:ext>
            </a:extLst>
          </p:cNvPr>
          <p:cNvSpPr/>
          <p:nvPr/>
        </p:nvSpPr>
        <p:spPr>
          <a:xfrm>
            <a:off x="2286000" y="3193256"/>
            <a:ext cx="502158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package bytes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type Buffer struct {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...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}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func (b *Buffer) Write(data []byte) (n int, err error) {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  ...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}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8AB39A6-3F52-4FF8-8D54-62EE577ADE9A}"/>
              </a:ext>
            </a:extLst>
          </p:cNvPr>
          <p:cNvSpPr txBox="1"/>
          <p:nvPr/>
        </p:nvSpPr>
        <p:spPr>
          <a:xfrm>
            <a:off x="917586" y="507064"/>
            <a:ext cx="1839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Interfaces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286000" y="209692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一个</a:t>
            </a:r>
            <a:r>
              <a:rPr lang="zh-CN" altLang="en-US" dirty="0">
                <a:solidFill>
                  <a:schemeClr val="bg1"/>
                </a:solidFill>
              </a:rPr>
              <a:t>类型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可以通过实现方法来</a:t>
            </a:r>
            <a:r>
              <a:rPr lang="zh-CN" altLang="en-US" dirty="0">
                <a:solidFill>
                  <a:schemeClr val="bg1"/>
                </a:solidFill>
              </a:rPr>
              <a:t>实现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接口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2025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D1AF4DE-31CE-4A22-983B-7AE7E3140D04}"/>
              </a:ext>
            </a:extLst>
          </p:cNvPr>
          <p:cNvSpPr/>
          <p:nvPr/>
        </p:nvSpPr>
        <p:spPr>
          <a:xfrm>
            <a:off x="2286000" y="3193256"/>
            <a:ext cx="54483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package fmt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func Fprintf(w io.Writer, format string, args ...interface{})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8AB39A6-3F52-4FF8-8D54-62EE577ADE9A}"/>
              </a:ext>
            </a:extLst>
          </p:cNvPr>
          <p:cNvSpPr txBox="1"/>
          <p:nvPr/>
        </p:nvSpPr>
        <p:spPr>
          <a:xfrm>
            <a:off x="917586" y="507064"/>
            <a:ext cx="1839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Interfaces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286000" y="2096928"/>
            <a:ext cx="50215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实现了接口的</a:t>
            </a:r>
            <a:r>
              <a:rPr lang="zh-CN" altLang="en-US" dirty="0">
                <a:solidFill>
                  <a:schemeClr val="bg1"/>
                </a:solidFill>
              </a:rPr>
              <a:t>类型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实例，可以</a:t>
            </a:r>
            <a:r>
              <a:rPr lang="zh-CN" altLang="en-US" dirty="0">
                <a:solidFill>
                  <a:schemeClr val="bg1"/>
                </a:solidFill>
              </a:rPr>
              <a:t>赋值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给</a:t>
            </a:r>
            <a:r>
              <a:rPr lang="zh-CN" altLang="en-US" dirty="0">
                <a:solidFill>
                  <a:schemeClr val="bg1"/>
                </a:solidFill>
              </a:rPr>
              <a:t>接口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的变量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39834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D1AF4DE-31CE-4A22-983B-7AE7E3140D04}"/>
              </a:ext>
            </a:extLst>
          </p:cNvPr>
          <p:cNvSpPr/>
          <p:nvPr/>
        </p:nvSpPr>
        <p:spPr>
          <a:xfrm>
            <a:off x="2286000" y="3193256"/>
            <a:ext cx="5448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b := new(bytes.Buffer)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var w io.Writer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w = b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fmt.Fprintf(w, "hello, world\n")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8AB39A6-3F52-4FF8-8D54-62EE577ADE9A}"/>
              </a:ext>
            </a:extLst>
          </p:cNvPr>
          <p:cNvSpPr txBox="1"/>
          <p:nvPr/>
        </p:nvSpPr>
        <p:spPr>
          <a:xfrm>
            <a:off x="917586" y="507064"/>
            <a:ext cx="1839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Interfaces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286000" y="2096928"/>
            <a:ext cx="50215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实现了接口的</a:t>
            </a:r>
            <a:r>
              <a:rPr lang="zh-CN" altLang="en-US" dirty="0">
                <a:solidFill>
                  <a:schemeClr val="bg1"/>
                </a:solidFill>
              </a:rPr>
              <a:t>类型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实例，可以</a:t>
            </a:r>
            <a:r>
              <a:rPr lang="zh-CN" altLang="en-US" dirty="0">
                <a:solidFill>
                  <a:schemeClr val="bg1"/>
                </a:solidFill>
              </a:rPr>
              <a:t>赋值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给</a:t>
            </a:r>
            <a:r>
              <a:rPr lang="zh-CN" altLang="en-US" dirty="0">
                <a:solidFill>
                  <a:schemeClr val="bg1"/>
                </a:solidFill>
              </a:rPr>
              <a:t>接口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的变量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3503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8AB39A6-3F52-4FF8-8D54-62EE577ADE9A}"/>
              </a:ext>
            </a:extLst>
          </p:cNvPr>
          <p:cNvSpPr txBox="1"/>
          <p:nvPr/>
        </p:nvSpPr>
        <p:spPr>
          <a:xfrm>
            <a:off x="917586" y="507064"/>
            <a:ext cx="1839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Interfaces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303145" y="2482822"/>
            <a:ext cx="453771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接口和实现之间</a:t>
            </a:r>
            <a:r>
              <a:rPr lang="zh-CN" altLang="en-US" dirty="0">
                <a:solidFill>
                  <a:schemeClr val="bg1"/>
                </a:solidFill>
              </a:rPr>
              <a:t>没有显式依赖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富有表达力的</a:t>
            </a:r>
            <a:r>
              <a:rPr lang="zh-CN" altLang="en-US" dirty="0">
                <a:solidFill>
                  <a:schemeClr val="bg1"/>
                </a:solidFill>
              </a:rPr>
              <a:t>组合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范式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容易</a:t>
            </a:r>
            <a:r>
              <a:rPr lang="zh-CN" altLang="en-US" dirty="0">
                <a:solidFill>
                  <a:schemeClr val="bg1"/>
                </a:solidFill>
              </a:rPr>
              <a:t>测试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避免过度设计的</a:t>
            </a:r>
            <a:r>
              <a:rPr lang="zh-CN" altLang="en-US" dirty="0">
                <a:solidFill>
                  <a:schemeClr val="bg1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zh-CN" altLang="en-US" dirty="0">
                <a:solidFill>
                  <a:schemeClr val="bg1"/>
                </a:solidFill>
              </a:rPr>
              <a:t>僵硬的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面向对象继承层次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6112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BF152030-9F35-4815-B37A-8C422A571EC8}"/>
              </a:ext>
            </a:extLst>
          </p:cNvPr>
          <p:cNvSpPr txBox="1"/>
          <p:nvPr/>
        </p:nvSpPr>
        <p:spPr>
          <a:xfrm>
            <a:off x="924127" y="507064"/>
            <a:ext cx="11408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Types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303145" y="2482822"/>
            <a:ext cx="453771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没有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继承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没有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子类型多态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没有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泛型（也许将来会有）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865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C9640C0-A196-4CFA-BCBC-474AF48CD9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03" y="1453551"/>
            <a:ext cx="6989194" cy="395089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AC0CAAE-8700-4AC4-B968-7F33F38EC59D}"/>
              </a:ext>
            </a:extLst>
          </p:cNvPr>
          <p:cNvSpPr txBox="1"/>
          <p:nvPr/>
        </p:nvSpPr>
        <p:spPr>
          <a:xfrm>
            <a:off x="1350759" y="5505064"/>
            <a:ext cx="1893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Robert </a:t>
            </a:r>
            <a:r>
              <a:rPr lang="en-US" altLang="zh-CN" dirty="0" err="1">
                <a:solidFill>
                  <a:schemeClr val="bg1"/>
                </a:solidFill>
              </a:rPr>
              <a:t>Griesemer</a:t>
            </a:r>
            <a:endParaRPr lang="zh-CN" altLang="en-US" sz="3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CB83932-9826-437F-A41F-C727169E2F47}"/>
              </a:ext>
            </a:extLst>
          </p:cNvPr>
          <p:cNvSpPr txBox="1"/>
          <p:nvPr/>
        </p:nvSpPr>
        <p:spPr>
          <a:xfrm>
            <a:off x="3920302" y="5509741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Rob Pike</a:t>
            </a:r>
            <a:endParaRPr lang="zh-CN" altLang="en-US" sz="3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0526C71-99B4-48E4-A0DB-14ACD0EC2680}"/>
              </a:ext>
            </a:extLst>
          </p:cNvPr>
          <p:cNvSpPr txBox="1"/>
          <p:nvPr/>
        </p:nvSpPr>
        <p:spPr>
          <a:xfrm>
            <a:off x="6018729" y="5505064"/>
            <a:ext cx="1638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Ken Thompson</a:t>
            </a:r>
            <a:endParaRPr lang="zh-CN" altLang="en-US" sz="3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98589A-C057-4939-B6F5-1F34A5F2B0F0}"/>
              </a:ext>
            </a:extLst>
          </p:cNvPr>
          <p:cNvSpPr txBox="1"/>
          <p:nvPr/>
        </p:nvSpPr>
        <p:spPr>
          <a:xfrm>
            <a:off x="1643211" y="5874394"/>
            <a:ext cx="13090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2"/>
                </a:solidFill>
              </a:rPr>
              <a:t>Java </a:t>
            </a:r>
            <a:r>
              <a:rPr lang="en-US" altLang="zh-CN" sz="1600" dirty="0" err="1">
                <a:solidFill>
                  <a:schemeClr val="bg2"/>
                </a:solidFill>
              </a:rPr>
              <a:t>HotSpot</a:t>
            </a:r>
            <a:endParaRPr lang="en-US" altLang="zh-CN" sz="1600" dirty="0">
              <a:solidFill>
                <a:schemeClr val="bg2"/>
              </a:solidFill>
            </a:endParaRPr>
          </a:p>
          <a:p>
            <a:pPr algn="ctr"/>
            <a:r>
              <a:rPr lang="en-US" altLang="zh-CN" sz="1600" dirty="0">
                <a:solidFill>
                  <a:schemeClr val="bg2"/>
                </a:solidFill>
              </a:rPr>
              <a:t>JavaScript V8</a:t>
            </a:r>
            <a:endParaRPr lang="zh-CN" altLang="en-US" sz="1600" dirty="0">
              <a:solidFill>
                <a:schemeClr val="bg2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A231AAA-F6F0-4E79-B3F2-49F7ED117BB3}"/>
              </a:ext>
            </a:extLst>
          </p:cNvPr>
          <p:cNvSpPr txBox="1"/>
          <p:nvPr/>
        </p:nvSpPr>
        <p:spPr>
          <a:xfrm>
            <a:off x="4081404" y="5874395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2"/>
                </a:solidFill>
              </a:rPr>
              <a:t>Unix</a:t>
            </a:r>
          </a:p>
          <a:p>
            <a:pPr algn="ctr"/>
            <a:r>
              <a:rPr lang="en-US" altLang="zh-CN" sz="1600" dirty="0">
                <a:solidFill>
                  <a:schemeClr val="bg2"/>
                </a:solidFill>
              </a:rPr>
              <a:t>UTF-8</a:t>
            </a:r>
            <a:endParaRPr lang="zh-CN" altLang="en-US" sz="1600" dirty="0">
              <a:solidFill>
                <a:schemeClr val="bg2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962E36E-71A8-49A5-83BF-BCB87F01BC4B}"/>
              </a:ext>
            </a:extLst>
          </p:cNvPr>
          <p:cNvSpPr txBox="1"/>
          <p:nvPr/>
        </p:nvSpPr>
        <p:spPr>
          <a:xfrm>
            <a:off x="6485300" y="5874395"/>
            <a:ext cx="7056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2"/>
                </a:solidFill>
              </a:rPr>
              <a:t>Unix</a:t>
            </a:r>
          </a:p>
          <a:p>
            <a:pPr algn="ctr"/>
            <a:r>
              <a:rPr lang="en-US" altLang="zh-CN" sz="1600" dirty="0">
                <a:solidFill>
                  <a:schemeClr val="bg2"/>
                </a:solidFill>
              </a:rPr>
              <a:t>UTF-8</a:t>
            </a:r>
            <a:endParaRPr lang="zh-CN" altLang="en-US" sz="1600" dirty="0">
              <a:solidFill>
                <a:schemeClr val="bg2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5082DDF-E944-4E5F-A2E1-FC974AB104E6}"/>
              </a:ext>
            </a:extLst>
          </p:cNvPr>
          <p:cNvSpPr txBox="1"/>
          <p:nvPr/>
        </p:nvSpPr>
        <p:spPr>
          <a:xfrm>
            <a:off x="954956" y="499446"/>
            <a:ext cx="1920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Go</a:t>
            </a:r>
            <a:r>
              <a:rPr lang="zh-CN" altLang="en-US" sz="3200" dirty="0">
                <a:solidFill>
                  <a:schemeClr val="bg1"/>
                </a:solidFill>
              </a:rPr>
              <a:t>三巨头</a:t>
            </a:r>
            <a:endParaRPr lang="zh-CN" altLang="en-US" sz="5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6186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C1854CE-8DE1-4087-8B6D-2D11FDA07BBB}"/>
              </a:ext>
            </a:extLst>
          </p:cNvPr>
          <p:cNvSpPr txBox="1"/>
          <p:nvPr/>
        </p:nvSpPr>
        <p:spPr>
          <a:xfrm>
            <a:off x="924127" y="507064"/>
            <a:ext cx="27923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Type assertions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319923" y="1962705"/>
            <a:ext cx="453771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var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interface{}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 "hello"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 := 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.(string)</a:t>
            </a:r>
          </a:p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fmt.Println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(s)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s, ok := 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.(string)</a:t>
            </a:r>
          </a:p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fmt.Println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(s, ok)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f, ok := 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.(float64)</a:t>
            </a:r>
          </a:p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fmt.Println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(f, ok)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 = 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.(float64)     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panic</a:t>
            </a:r>
          </a:p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fmt.Println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(f)</a:t>
            </a:r>
          </a:p>
        </p:txBody>
      </p:sp>
    </p:spTree>
    <p:extLst>
      <p:ext uri="{BB962C8B-B14F-4D97-AF65-F5344CB8AC3E}">
        <p14:creationId xmlns:p14="http://schemas.microsoft.com/office/powerpoint/2010/main" val="9800928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C1854CE-8DE1-4087-8B6D-2D11FDA07BBB}"/>
              </a:ext>
            </a:extLst>
          </p:cNvPr>
          <p:cNvSpPr txBox="1"/>
          <p:nvPr/>
        </p:nvSpPr>
        <p:spPr>
          <a:xfrm>
            <a:off x="1067788" y="507064"/>
            <a:ext cx="25049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Type switches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320278" y="2482822"/>
            <a:ext cx="453771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switch v := 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.(type) {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case T: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// here v has type T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case S: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// here v has type S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default: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// no match; here v has the same type as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1407306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9370613-4929-4626-A490-B9A1EFFB919D}"/>
              </a:ext>
            </a:extLst>
          </p:cNvPr>
          <p:cNvSpPr txBox="1"/>
          <p:nvPr/>
        </p:nvSpPr>
        <p:spPr>
          <a:xfrm>
            <a:off x="917586" y="507064"/>
            <a:ext cx="2351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Concurrency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303145" y="3598558"/>
            <a:ext cx="45377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go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f()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go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f(x, y, z)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F2D7212-C4A4-4856-80A9-4773E8BDCD77}"/>
              </a:ext>
            </a:extLst>
          </p:cNvPr>
          <p:cNvSpPr/>
          <p:nvPr/>
        </p:nvSpPr>
        <p:spPr>
          <a:xfrm>
            <a:off x="2303145" y="2160532"/>
            <a:ext cx="50875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Goroutine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轻量级线程，由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runtime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管理和调度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50639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9370613-4929-4626-A490-B9A1EFFB919D}"/>
              </a:ext>
            </a:extLst>
          </p:cNvPr>
          <p:cNvSpPr txBox="1"/>
          <p:nvPr/>
        </p:nvSpPr>
        <p:spPr>
          <a:xfrm>
            <a:off x="917586" y="507064"/>
            <a:ext cx="2351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Concurrency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303145" y="3598558"/>
            <a:ext cx="568317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ch := make(chan int)   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创建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channel ch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ch &lt;- v                       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阻塞，直到发送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到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v := &lt;-ch                    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阻塞，直到从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接收并赋值给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F2D7212-C4A4-4856-80A9-4773E8BDCD77}"/>
              </a:ext>
            </a:extLst>
          </p:cNvPr>
          <p:cNvSpPr/>
          <p:nvPr/>
        </p:nvSpPr>
        <p:spPr>
          <a:xfrm>
            <a:off x="2303145" y="2160532"/>
            <a:ext cx="50875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Channel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goroutine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之间的</a:t>
            </a:r>
            <a:r>
              <a:rPr lang="zh-CN" altLang="en-US" dirty="0">
                <a:solidFill>
                  <a:schemeClr val="bg1"/>
                </a:solidFill>
              </a:rPr>
              <a:t>通信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和</a:t>
            </a:r>
            <a:r>
              <a:rPr lang="zh-CN" altLang="en-US" dirty="0">
                <a:solidFill>
                  <a:schemeClr val="bg1"/>
                </a:solidFill>
              </a:rPr>
              <a:t>同步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00774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9370613-4929-4626-A490-B9A1EFFB919D}"/>
              </a:ext>
            </a:extLst>
          </p:cNvPr>
          <p:cNvSpPr txBox="1"/>
          <p:nvPr/>
        </p:nvSpPr>
        <p:spPr>
          <a:xfrm>
            <a:off x="917586" y="507064"/>
            <a:ext cx="2351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Concurrency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303144" y="1719424"/>
            <a:ext cx="639623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fibonacci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(n int, c chan int) {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x, y := 0, 1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for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:= 0;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&lt; n;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++ {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c &lt;- x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x, y = y,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x+y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}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zh-CN" dirty="0">
                <a:solidFill>
                  <a:schemeClr val="bg1"/>
                </a:solidFill>
              </a:rPr>
              <a:t>close(c)                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关闭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channel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，表示值发送完了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main() {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c := make(chan int, 10)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go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fibonacci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(cap(c), c)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zh-CN" dirty="0">
                <a:solidFill>
                  <a:schemeClr val="bg1"/>
                </a:solidFill>
              </a:rPr>
              <a:t>for </a:t>
            </a:r>
            <a:r>
              <a:rPr lang="en-US" altLang="zh-CN" dirty="0" err="1">
                <a:solidFill>
                  <a:schemeClr val="bg1"/>
                </a:solidFill>
              </a:rPr>
              <a:t>i</a:t>
            </a:r>
            <a:r>
              <a:rPr lang="en-US" altLang="zh-CN" dirty="0">
                <a:solidFill>
                  <a:schemeClr val="bg1"/>
                </a:solidFill>
              </a:rPr>
              <a:t> := range c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{    //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循环从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channel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接收值，直到它被关闭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	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fmt.Println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}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664119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9370613-4929-4626-A490-B9A1EFFB919D}"/>
              </a:ext>
            </a:extLst>
          </p:cNvPr>
          <p:cNvSpPr txBox="1"/>
          <p:nvPr/>
        </p:nvSpPr>
        <p:spPr>
          <a:xfrm>
            <a:off x="917586" y="507064"/>
            <a:ext cx="23517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Concurrency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1531358" y="2071762"/>
            <a:ext cx="674857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fibonacci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(c, quit chan int) {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x, y := 0, 1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altLang="zh-CN" dirty="0">
                <a:solidFill>
                  <a:schemeClr val="bg1"/>
                </a:solidFill>
              </a:rPr>
              <a:t>for {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	select {     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//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阻塞，直到某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case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中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channel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可发送或可接收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	case c &lt;- x: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		x, y = y, </a:t>
            </a:r>
            <a:r>
              <a:rPr lang="en-US" altLang="zh-CN" dirty="0" err="1">
                <a:solidFill>
                  <a:schemeClr val="bg1"/>
                </a:solidFill>
              </a:rPr>
              <a:t>x+y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	case &lt;-quit: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		</a:t>
            </a:r>
            <a:r>
              <a:rPr lang="en-US" altLang="zh-CN" dirty="0" err="1">
                <a:solidFill>
                  <a:schemeClr val="bg1"/>
                </a:solidFill>
              </a:rPr>
              <a:t>fmt.Println</a:t>
            </a:r>
            <a:r>
              <a:rPr lang="en-US" altLang="zh-CN" dirty="0">
                <a:solidFill>
                  <a:schemeClr val="bg1"/>
                </a:solidFill>
              </a:rPr>
              <a:t>("quit")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		return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	}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}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3298220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9370613-4929-4626-A490-B9A1EFFB919D}"/>
              </a:ext>
            </a:extLst>
          </p:cNvPr>
          <p:cNvSpPr txBox="1"/>
          <p:nvPr/>
        </p:nvSpPr>
        <p:spPr>
          <a:xfrm>
            <a:off x="917586" y="507063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工具链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3869606" y="2828836"/>
            <a:ext cx="140478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官方出品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唾手可得</a:t>
            </a:r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>
                <a:solidFill>
                  <a:schemeClr val="bg1"/>
                </a:solidFill>
              </a:rPr>
              <a:t>极易使用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73806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4529A63C-55A8-4B69-B072-D8AF77094561}"/>
              </a:ext>
            </a:extLst>
          </p:cNvPr>
          <p:cNvSpPr txBox="1"/>
          <p:nvPr/>
        </p:nvSpPr>
        <p:spPr>
          <a:xfrm>
            <a:off x="917586" y="510788"/>
            <a:ext cx="2248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代码格式化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671416" y="3244334"/>
            <a:ext cx="3801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 </a:t>
            </a:r>
            <a:r>
              <a:rPr lang="en-US" altLang="zh-CN" dirty="0">
                <a:solidFill>
                  <a:schemeClr val="bg1"/>
                </a:solidFill>
              </a:rPr>
              <a:t>go </a:t>
            </a:r>
            <a:r>
              <a:rPr lang="en-US" altLang="zh-CN" dirty="0" err="1">
                <a:solidFill>
                  <a:schemeClr val="bg1"/>
                </a:solidFill>
              </a:rPr>
              <a:t>fmt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github.com/golang/example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3713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1558439" y="1727813"/>
            <a:ext cx="602712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package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strings_test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import (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"strings"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"testing"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func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TestIndex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(t </a:t>
            </a:r>
            <a:r>
              <a:rPr lang="en-US" altLang="zh-CN" dirty="0">
                <a:solidFill>
                  <a:schemeClr val="bg1"/>
                </a:solidFill>
              </a:rPr>
              <a:t>*</a:t>
            </a:r>
            <a:r>
              <a:rPr lang="en-US" altLang="zh-CN" dirty="0" err="1">
                <a:solidFill>
                  <a:schemeClr val="bg1"/>
                </a:solidFill>
              </a:rPr>
              <a:t>testing.T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{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const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s,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sep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want = "chicken", "ken", 4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got :=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strings.Index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(s,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sep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if got != want {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</a:t>
            </a:r>
            <a:r>
              <a:rPr lang="en-US" altLang="zh-CN" dirty="0" err="1">
                <a:solidFill>
                  <a:schemeClr val="bg1"/>
                </a:solidFill>
              </a:rPr>
              <a:t>t.Errorf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("Index(%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q,%q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= %v; want %v", s,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sep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got, want)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}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}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C93045-EFCA-4787-92D8-71846167BFCA}"/>
              </a:ext>
            </a:extLst>
          </p:cNvPr>
          <p:cNvSpPr txBox="1"/>
          <p:nvPr/>
        </p:nvSpPr>
        <p:spPr>
          <a:xfrm>
            <a:off x="917586" y="510789"/>
            <a:ext cx="13512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Testing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1125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2108874" y="3011330"/>
            <a:ext cx="36291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 </a:t>
            </a:r>
            <a:r>
              <a:rPr lang="en-US" altLang="zh-CN" dirty="0">
                <a:solidFill>
                  <a:schemeClr val="bg1"/>
                </a:solidFill>
              </a:rPr>
              <a:t>go test –v  # </a:t>
            </a:r>
            <a:r>
              <a:rPr lang="zh-CN" altLang="en-US" dirty="0">
                <a:solidFill>
                  <a:schemeClr val="bg1"/>
                </a:solidFill>
              </a:rPr>
              <a:t>执行测试用例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=== RUN  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TestIndex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- -  PASS: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TestIndex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(0.00s)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PASS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C93045-EFCA-4787-92D8-71846167BFCA}"/>
              </a:ext>
            </a:extLst>
          </p:cNvPr>
          <p:cNvSpPr txBox="1"/>
          <p:nvPr/>
        </p:nvSpPr>
        <p:spPr>
          <a:xfrm>
            <a:off x="917586" y="510789"/>
            <a:ext cx="13512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Testing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12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5AC0CAAE-8700-4AC4-B968-7F33F38EC59D}"/>
              </a:ext>
            </a:extLst>
          </p:cNvPr>
          <p:cNvSpPr txBox="1"/>
          <p:nvPr/>
        </p:nvSpPr>
        <p:spPr>
          <a:xfrm>
            <a:off x="1455602" y="2166647"/>
            <a:ext cx="623279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2008.9:    </a:t>
            </a:r>
            <a:r>
              <a:rPr lang="zh-CN" altLang="en-US" sz="3600" dirty="0">
                <a:solidFill>
                  <a:schemeClr val="bg1"/>
                </a:solidFill>
              </a:rPr>
              <a:t>启动</a:t>
            </a:r>
            <a:endParaRPr lang="en-US" altLang="zh-CN" sz="3600" dirty="0">
              <a:solidFill>
                <a:schemeClr val="bg1"/>
              </a:solidFill>
            </a:endParaRPr>
          </a:p>
          <a:p>
            <a:r>
              <a:rPr lang="en-US" altLang="zh-CN" sz="3600" dirty="0">
                <a:solidFill>
                  <a:schemeClr val="bg1"/>
                </a:solidFill>
              </a:rPr>
              <a:t>2009.11:   </a:t>
            </a:r>
            <a:r>
              <a:rPr lang="zh-CN" altLang="en-US" sz="3600" dirty="0">
                <a:solidFill>
                  <a:schemeClr val="bg1"/>
                </a:solidFill>
              </a:rPr>
              <a:t>发布</a:t>
            </a:r>
            <a:endParaRPr lang="en-US" altLang="zh-CN" sz="3600" dirty="0">
              <a:solidFill>
                <a:schemeClr val="bg1"/>
              </a:solidFill>
            </a:endParaRPr>
          </a:p>
          <a:p>
            <a:r>
              <a:rPr lang="en-US" altLang="zh-CN" sz="3600" dirty="0">
                <a:solidFill>
                  <a:schemeClr val="bg1"/>
                </a:solidFill>
              </a:rPr>
              <a:t>2012.3:    </a:t>
            </a:r>
            <a:r>
              <a:rPr lang="zh-CN" altLang="en-US" sz="3600" dirty="0">
                <a:solidFill>
                  <a:schemeClr val="bg1"/>
                </a:solidFill>
              </a:rPr>
              <a:t>正式版本 </a:t>
            </a:r>
            <a:r>
              <a:rPr lang="en-US" altLang="zh-CN" sz="3600" dirty="0">
                <a:solidFill>
                  <a:schemeClr val="bg1"/>
                </a:solidFill>
              </a:rPr>
              <a:t>Go 1</a:t>
            </a:r>
          </a:p>
          <a:p>
            <a:r>
              <a:rPr lang="en-US" altLang="zh-CN" sz="3600" dirty="0">
                <a:solidFill>
                  <a:schemeClr val="bg1"/>
                </a:solidFill>
              </a:rPr>
              <a:t>2015.8:    </a:t>
            </a:r>
            <a:r>
              <a:rPr lang="zh-CN" altLang="en-US" sz="3600" dirty="0">
                <a:solidFill>
                  <a:schemeClr val="bg1"/>
                </a:solidFill>
              </a:rPr>
              <a:t>自举 </a:t>
            </a:r>
            <a:r>
              <a:rPr lang="en-US" altLang="zh-CN" sz="3600" dirty="0">
                <a:solidFill>
                  <a:schemeClr val="bg1"/>
                </a:solidFill>
              </a:rPr>
              <a:t>Go 1.5</a:t>
            </a:r>
          </a:p>
          <a:p>
            <a:r>
              <a:rPr lang="en-US" altLang="zh-CN" sz="3600" dirty="0">
                <a:solidFill>
                  <a:schemeClr val="bg1"/>
                </a:solidFill>
              </a:rPr>
              <a:t>2017.2:    GC</a:t>
            </a:r>
            <a:r>
              <a:rPr lang="zh-CN" altLang="en-US" sz="3600" dirty="0">
                <a:solidFill>
                  <a:schemeClr val="bg1"/>
                </a:solidFill>
              </a:rPr>
              <a:t>停顿百微秒 </a:t>
            </a:r>
            <a:r>
              <a:rPr lang="en-US" altLang="zh-CN" sz="3600" dirty="0">
                <a:solidFill>
                  <a:schemeClr val="bg1"/>
                </a:solidFill>
              </a:rPr>
              <a:t>Go 1.8</a:t>
            </a:r>
            <a:endParaRPr lang="zh-CN" altLang="en-US" sz="6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C0EB37F-AAAA-4C8C-8B0C-40833ED808A9}"/>
              </a:ext>
            </a:extLst>
          </p:cNvPr>
          <p:cNvSpPr txBox="1"/>
          <p:nvPr/>
        </p:nvSpPr>
        <p:spPr>
          <a:xfrm>
            <a:off x="954956" y="499446"/>
            <a:ext cx="19207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Go</a:t>
            </a:r>
            <a:r>
              <a:rPr lang="zh-CN" altLang="en-US" sz="3200" dirty="0">
                <a:solidFill>
                  <a:schemeClr val="bg1"/>
                </a:solidFill>
              </a:rPr>
              <a:t>大事件</a:t>
            </a:r>
            <a:endParaRPr lang="zh-CN" altLang="en-US" sz="54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35478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1840427" y="3028108"/>
            <a:ext cx="52818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 </a:t>
            </a:r>
            <a:r>
              <a:rPr lang="en-US" altLang="zh-CN" dirty="0">
                <a:solidFill>
                  <a:schemeClr val="bg1"/>
                </a:solidFill>
              </a:rPr>
              <a:t>go test –cover  #</a:t>
            </a:r>
            <a:r>
              <a:rPr lang="zh-CN" altLang="en-US" dirty="0">
                <a:solidFill>
                  <a:schemeClr val="bg1"/>
                </a:solidFill>
              </a:rPr>
              <a:t> 执行测试用例，并分析覆盖率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PASS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coverage: 97.8% of statements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ok      strings 0.416s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C93045-EFCA-4787-92D8-71846167BFCA}"/>
              </a:ext>
            </a:extLst>
          </p:cNvPr>
          <p:cNvSpPr txBox="1"/>
          <p:nvPr/>
        </p:nvSpPr>
        <p:spPr>
          <a:xfrm>
            <a:off x="917586" y="510789"/>
            <a:ext cx="13512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Testing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9928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1763308" y="2004651"/>
            <a:ext cx="642272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 </a:t>
            </a:r>
            <a:r>
              <a:rPr lang="en-US" altLang="zh-CN" dirty="0">
                <a:solidFill>
                  <a:schemeClr val="bg1"/>
                </a:solidFill>
              </a:rPr>
              <a:t>go test -</a:t>
            </a:r>
            <a:r>
              <a:rPr lang="en-US" altLang="zh-CN" dirty="0" err="1">
                <a:solidFill>
                  <a:schemeClr val="bg1"/>
                </a:solidFill>
              </a:rPr>
              <a:t>coverprofile</a:t>
            </a:r>
            <a:r>
              <a:rPr lang="en-US" altLang="zh-CN" dirty="0">
                <a:solidFill>
                  <a:schemeClr val="bg1"/>
                </a:solidFill>
              </a:rPr>
              <a:t>=</a:t>
            </a:r>
            <a:r>
              <a:rPr lang="en-US" altLang="zh-CN" dirty="0" err="1">
                <a:solidFill>
                  <a:schemeClr val="bg1"/>
                </a:solidFill>
              </a:rPr>
              <a:t>cover.out</a:t>
            </a:r>
            <a:r>
              <a:rPr lang="en-US" altLang="zh-CN" dirty="0">
                <a:solidFill>
                  <a:schemeClr val="bg1"/>
                </a:solidFill>
              </a:rPr>
              <a:t>  # </a:t>
            </a:r>
            <a:r>
              <a:rPr lang="zh-CN" altLang="en-US" dirty="0">
                <a:solidFill>
                  <a:schemeClr val="bg1"/>
                </a:solidFill>
              </a:rPr>
              <a:t>生成覆盖率</a:t>
            </a:r>
            <a:r>
              <a:rPr lang="en-US" altLang="zh-CN" dirty="0">
                <a:solidFill>
                  <a:schemeClr val="bg1"/>
                </a:solidFill>
              </a:rPr>
              <a:t>profile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PASS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coverage: 97.8% of statements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ok      strings 0.443s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 </a:t>
            </a:r>
            <a:r>
              <a:rPr lang="en-US" altLang="zh-CN" dirty="0">
                <a:solidFill>
                  <a:schemeClr val="bg1"/>
                </a:solidFill>
              </a:rPr>
              <a:t>go tool cover -</a:t>
            </a:r>
            <a:r>
              <a:rPr lang="en-US" altLang="zh-CN" dirty="0" err="1">
                <a:solidFill>
                  <a:schemeClr val="bg1"/>
                </a:solidFill>
              </a:rPr>
              <a:t>func</a:t>
            </a:r>
            <a:r>
              <a:rPr lang="en-US" altLang="zh-CN" dirty="0">
                <a:solidFill>
                  <a:schemeClr val="bg1"/>
                </a:solidFill>
              </a:rPr>
              <a:t>=</a:t>
            </a:r>
            <a:r>
              <a:rPr lang="en-US" altLang="zh-CN" dirty="0" err="1">
                <a:solidFill>
                  <a:schemeClr val="bg1"/>
                </a:solidFill>
              </a:rPr>
              <a:t>cover.out</a:t>
            </a:r>
            <a:r>
              <a:rPr lang="en-US" altLang="zh-CN" dirty="0">
                <a:solidFill>
                  <a:schemeClr val="bg1"/>
                </a:solidFill>
              </a:rPr>
              <a:t>   # </a:t>
            </a:r>
            <a:r>
              <a:rPr lang="zh-CN" altLang="en-US" dirty="0">
                <a:solidFill>
                  <a:schemeClr val="bg1"/>
                </a:solidFill>
              </a:rPr>
              <a:t>分析覆盖率</a:t>
            </a:r>
            <a:r>
              <a:rPr lang="en-US" altLang="zh-CN" dirty="0">
                <a:solidFill>
                  <a:schemeClr val="bg1"/>
                </a:solidFill>
              </a:rPr>
              <a:t>profile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strings\compare.go:13:             Compare                         100.0%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strings\reader.go:24:                 Len                                 100.0%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...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strings\strings_amd64.go:16:    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init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                             66.7%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strings\strings_amd64.go:25:    Index                               97.7%</a:t>
            </a: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total:                                        (statements)                     97.5%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C93045-EFCA-4787-92D8-71846167BFCA}"/>
              </a:ext>
            </a:extLst>
          </p:cNvPr>
          <p:cNvSpPr txBox="1"/>
          <p:nvPr/>
        </p:nvSpPr>
        <p:spPr>
          <a:xfrm>
            <a:off x="917586" y="510789"/>
            <a:ext cx="13512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Testing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4474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09992FF5-9539-4196-8508-A990A31E9544}"/>
              </a:ext>
            </a:extLst>
          </p:cNvPr>
          <p:cNvSpPr/>
          <p:nvPr/>
        </p:nvSpPr>
        <p:spPr>
          <a:xfrm>
            <a:off x="1754919" y="3221055"/>
            <a:ext cx="64227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 </a:t>
            </a:r>
            <a:r>
              <a:rPr lang="en-US" altLang="zh-CN" dirty="0">
                <a:solidFill>
                  <a:schemeClr val="bg1"/>
                </a:solidFill>
              </a:rPr>
              <a:t>go tool cover -html=</a:t>
            </a:r>
            <a:r>
              <a:rPr lang="en-US" altLang="zh-CN" dirty="0" err="1">
                <a:solidFill>
                  <a:schemeClr val="bg1"/>
                </a:solidFill>
              </a:rPr>
              <a:t>cover.out</a:t>
            </a:r>
            <a:r>
              <a:rPr lang="en-US" altLang="zh-CN" dirty="0">
                <a:solidFill>
                  <a:schemeClr val="bg1"/>
                </a:solidFill>
              </a:rPr>
              <a:t>  # </a:t>
            </a:r>
            <a:r>
              <a:rPr lang="zh-CN" altLang="en-US" dirty="0">
                <a:solidFill>
                  <a:schemeClr val="bg1"/>
                </a:solidFill>
              </a:rPr>
              <a:t>打开浏览器显示覆盖率情况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FC93045-EFCA-4787-92D8-71846167BFCA}"/>
              </a:ext>
            </a:extLst>
          </p:cNvPr>
          <p:cNvSpPr txBox="1"/>
          <p:nvPr/>
        </p:nvSpPr>
        <p:spPr>
          <a:xfrm>
            <a:off x="917586" y="510789"/>
            <a:ext cx="13512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Testing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1981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FC93045-EFCA-4787-92D8-71846167BFCA}"/>
              </a:ext>
            </a:extLst>
          </p:cNvPr>
          <p:cNvSpPr txBox="1"/>
          <p:nvPr/>
        </p:nvSpPr>
        <p:spPr>
          <a:xfrm>
            <a:off x="917586" y="510789"/>
            <a:ext cx="13512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Testing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59508C66-82B4-4BF0-A9AB-B4B44690BD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4623213"/>
              </p:ext>
            </p:extLst>
          </p:nvPr>
        </p:nvGraphicFramePr>
        <p:xfrm>
          <a:off x="1796461" y="1254955"/>
          <a:ext cx="5551079" cy="5428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7" name="Image" r:id="rId3" imgW="10717200" imgH="10463400" progId="Photoshop.Image.18">
                  <p:embed/>
                </p:oleObj>
              </mc:Choice>
              <mc:Fallback>
                <p:oleObj name="Image" r:id="rId3" imgW="10717200" imgH="10463400" progId="Photoshop.Image.1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6461" y="1254955"/>
                        <a:ext cx="5551079" cy="5428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868953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CED253A-5A26-42E9-B7AF-F79BE98BA225}"/>
              </a:ext>
            </a:extLst>
          </p:cNvPr>
          <p:cNvSpPr txBox="1"/>
          <p:nvPr/>
        </p:nvSpPr>
        <p:spPr>
          <a:xfrm>
            <a:off x="917586" y="510789"/>
            <a:ext cx="15728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Profiling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74DCA4-ABF1-45F7-8BF4-618655CAFA88}"/>
              </a:ext>
            </a:extLst>
          </p:cNvPr>
          <p:cNvSpPr/>
          <p:nvPr/>
        </p:nvSpPr>
        <p:spPr>
          <a:xfrm>
            <a:off x="1734185" y="2690336"/>
            <a:ext cx="567563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import _ "net/http/</a:t>
            </a:r>
            <a:r>
              <a:rPr lang="en-US" altLang="zh-CN" dirty="0" err="1">
                <a:solidFill>
                  <a:schemeClr val="bg1"/>
                </a:solidFill>
              </a:rPr>
              <a:t>pprof</a:t>
            </a:r>
            <a:r>
              <a:rPr lang="en-US" altLang="zh-CN" dirty="0">
                <a:solidFill>
                  <a:schemeClr val="bg1"/>
                </a:solidFill>
              </a:rPr>
              <a:t>“</a:t>
            </a:r>
          </a:p>
          <a:p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pl-PL" altLang="zh-CN" dirty="0">
                <a:solidFill>
                  <a:schemeClr val="bg1"/>
                </a:solidFill>
              </a:rPr>
              <a:t>go func() {</a:t>
            </a:r>
          </a:p>
          <a:p>
            <a:r>
              <a:rPr lang="pl-PL" altLang="zh-CN" dirty="0">
                <a:solidFill>
                  <a:schemeClr val="bg1"/>
                </a:solidFill>
              </a:rPr>
              <a:t>	log.Println(http.ListenAndServe("localhost:6060", nil))</a:t>
            </a:r>
          </a:p>
          <a:p>
            <a:r>
              <a:rPr lang="pl-PL" altLang="zh-CN" dirty="0">
                <a:solidFill>
                  <a:schemeClr val="bg1"/>
                </a:solidFill>
              </a:rPr>
              <a:t>}()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25121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CED253A-5A26-42E9-B7AF-F79BE98BA225}"/>
              </a:ext>
            </a:extLst>
          </p:cNvPr>
          <p:cNvSpPr txBox="1"/>
          <p:nvPr/>
        </p:nvSpPr>
        <p:spPr>
          <a:xfrm>
            <a:off x="917586" y="510789"/>
            <a:ext cx="15728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Profiling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641A3E87-4E4B-48ED-AEAD-B2627FD544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7531287"/>
              </p:ext>
            </p:extLst>
          </p:nvPr>
        </p:nvGraphicFramePr>
        <p:xfrm>
          <a:off x="1565902" y="1422206"/>
          <a:ext cx="6012197" cy="5021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1" r:id="rId3" imgW="7860240" imgH="6564960" progId="">
                  <p:embed/>
                </p:oleObj>
              </mc:Choice>
              <mc:Fallback>
                <p:oleObj r:id="rId3" imgW="7860240" imgH="65649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5902" y="1422206"/>
                        <a:ext cx="6012197" cy="50212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B7D043AA-1EC2-403B-9855-176F80AB37B2}"/>
              </a:ext>
            </a:extLst>
          </p:cNvPr>
          <p:cNvSpPr txBox="1"/>
          <p:nvPr/>
        </p:nvSpPr>
        <p:spPr>
          <a:xfrm>
            <a:off x="3172389" y="2892705"/>
            <a:ext cx="16349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rgbClr val="FF0000"/>
                </a:solidFill>
              </a:rPr>
              <a:t>goroutine</a:t>
            </a:r>
            <a:r>
              <a:rPr lang="zh-CN" altLang="en-US" sz="1400" dirty="0">
                <a:solidFill>
                  <a:srgbClr val="FF0000"/>
                </a:solidFill>
              </a:rPr>
              <a:t>阻塞事件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7D94B8-F122-4E95-AA70-F54AB02389B4}"/>
              </a:ext>
            </a:extLst>
          </p:cNvPr>
          <p:cNvSpPr txBox="1"/>
          <p:nvPr/>
        </p:nvSpPr>
        <p:spPr>
          <a:xfrm>
            <a:off x="3172389" y="3155981"/>
            <a:ext cx="1275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</a:rPr>
              <a:t>活跃</a:t>
            </a:r>
            <a:r>
              <a:rPr lang="en-US" altLang="zh-CN" sz="1400" dirty="0">
                <a:solidFill>
                  <a:srgbClr val="FF0000"/>
                </a:solidFill>
              </a:rPr>
              <a:t>goroutine</a:t>
            </a:r>
            <a:endParaRPr lang="zh-CN" altLang="en-US" sz="1400" dirty="0">
              <a:solidFill>
                <a:srgbClr val="FF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219F438-90D6-46AE-B61F-8DA479E1E5A5}"/>
              </a:ext>
            </a:extLst>
          </p:cNvPr>
          <p:cNvSpPr txBox="1"/>
          <p:nvPr/>
        </p:nvSpPr>
        <p:spPr>
          <a:xfrm>
            <a:off x="3172389" y="3410868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</a:rPr>
              <a:t>堆内存分配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C03915E-77DB-4DCF-99FB-A9E20E28466A}"/>
              </a:ext>
            </a:extLst>
          </p:cNvPr>
          <p:cNvSpPr txBox="1"/>
          <p:nvPr/>
        </p:nvSpPr>
        <p:spPr>
          <a:xfrm>
            <a:off x="3172389" y="3646421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</a:rPr>
              <a:t>互斥量竞争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2E14FB2-FC9E-42DE-B06C-71E6DFB50A08}"/>
              </a:ext>
            </a:extLst>
          </p:cNvPr>
          <p:cNvSpPr txBox="1"/>
          <p:nvPr/>
        </p:nvSpPr>
        <p:spPr>
          <a:xfrm>
            <a:off x="3161761" y="3886323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</a:rPr>
              <a:t>系统线程创建</a:t>
            </a:r>
          </a:p>
        </p:txBody>
      </p:sp>
    </p:spTree>
    <p:extLst>
      <p:ext uri="{BB962C8B-B14F-4D97-AF65-F5344CB8AC3E}">
        <p14:creationId xmlns:p14="http://schemas.microsoft.com/office/powerpoint/2010/main" val="164277199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E5D4A81-C7A0-44DC-9AC0-042FF3244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654" y="1266736"/>
            <a:ext cx="7186692" cy="527447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CED253A-5A26-42E9-B7AF-F79BE98BA225}"/>
              </a:ext>
            </a:extLst>
          </p:cNvPr>
          <p:cNvSpPr txBox="1"/>
          <p:nvPr/>
        </p:nvSpPr>
        <p:spPr>
          <a:xfrm>
            <a:off x="917586" y="510789"/>
            <a:ext cx="15728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Profiling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60813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2726873-160F-4B2A-8DCC-F847E95E0878}"/>
              </a:ext>
            </a:extLst>
          </p:cNvPr>
          <p:cNvSpPr txBox="1"/>
          <p:nvPr/>
        </p:nvSpPr>
        <p:spPr>
          <a:xfrm>
            <a:off x="917586" y="510788"/>
            <a:ext cx="10699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Trace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A1597D2-56E7-44FF-A106-C353D541E2FD}"/>
              </a:ext>
            </a:extLst>
          </p:cNvPr>
          <p:cNvSpPr/>
          <p:nvPr/>
        </p:nvSpPr>
        <p:spPr>
          <a:xfrm>
            <a:off x="1734185" y="2690336"/>
            <a:ext cx="567563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$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go test -trace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trace.out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pkg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$ go tool trace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trace.out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33224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2726873-160F-4B2A-8DCC-F847E95E0878}"/>
              </a:ext>
            </a:extLst>
          </p:cNvPr>
          <p:cNvSpPr txBox="1"/>
          <p:nvPr/>
        </p:nvSpPr>
        <p:spPr>
          <a:xfrm>
            <a:off x="917586" y="510788"/>
            <a:ext cx="10699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</a:rPr>
              <a:t>Trace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5AAC3C1B-F9A6-4D6B-9F34-8F393B9168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7967623"/>
              </p:ext>
            </p:extLst>
          </p:nvPr>
        </p:nvGraphicFramePr>
        <p:xfrm>
          <a:off x="547374" y="1770093"/>
          <a:ext cx="8049253" cy="4068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3" r:id="rId3" imgW="17040960" imgH="8596800" progId="">
                  <p:embed/>
                </p:oleObj>
              </mc:Choice>
              <mc:Fallback>
                <p:oleObj r:id="rId3" imgW="17040960" imgH="85968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7374" y="1770093"/>
                        <a:ext cx="8049253" cy="40686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223610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ED0A3D7-AF35-44D7-A388-35AE1BAA3672}"/>
              </a:ext>
            </a:extLst>
          </p:cNvPr>
          <p:cNvSpPr txBox="1"/>
          <p:nvPr/>
        </p:nvSpPr>
        <p:spPr>
          <a:xfrm>
            <a:off x="917586" y="507393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跨平台编译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669AA7D-3937-4E9E-B354-E002DAA7FD31}"/>
              </a:ext>
            </a:extLst>
          </p:cNvPr>
          <p:cNvSpPr/>
          <p:nvPr/>
        </p:nvSpPr>
        <p:spPr>
          <a:xfrm>
            <a:off x="1805731" y="2787053"/>
            <a:ext cx="55325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GOOS=windows GOARCH=386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GOOS=windows GOARCH=amd64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</a:t>
            </a:r>
            <a:r>
              <a:rPr lang="en-US" altLang="zh-CN" dirty="0" err="1">
                <a:solidFill>
                  <a:schemeClr val="bg1"/>
                </a:solidFill>
              </a:rPr>
              <a:t>linux</a:t>
            </a:r>
            <a:r>
              <a:rPr lang="en-US" altLang="zh-CN" dirty="0">
                <a:solidFill>
                  <a:schemeClr val="bg1"/>
                </a:solidFill>
              </a:rPr>
              <a:t> GOARCH=386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</a:t>
            </a:r>
            <a:r>
              <a:rPr lang="en-US" altLang="zh-CN" dirty="0" err="1">
                <a:solidFill>
                  <a:schemeClr val="bg1"/>
                </a:solidFill>
              </a:rPr>
              <a:t>linux</a:t>
            </a:r>
            <a:r>
              <a:rPr lang="en-US" altLang="zh-CN" dirty="0">
                <a:solidFill>
                  <a:schemeClr val="bg1"/>
                </a:solidFill>
              </a:rPr>
              <a:t> GOARCH=amd64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</a:t>
            </a:r>
            <a:r>
              <a:rPr lang="en-US" altLang="zh-CN" dirty="0" err="1">
                <a:solidFill>
                  <a:schemeClr val="bg1"/>
                </a:solidFill>
              </a:rPr>
              <a:t>linux</a:t>
            </a:r>
            <a:r>
              <a:rPr lang="en-US" altLang="zh-CN" dirty="0">
                <a:solidFill>
                  <a:schemeClr val="bg1"/>
                </a:solidFill>
              </a:rPr>
              <a:t> GOARCH=arm64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488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C0EB37F-AAAA-4C8C-8B0C-40833ED808A9}"/>
              </a:ext>
            </a:extLst>
          </p:cNvPr>
          <p:cNvSpPr txBox="1"/>
          <p:nvPr/>
        </p:nvSpPr>
        <p:spPr>
          <a:xfrm>
            <a:off x="936470" y="499446"/>
            <a:ext cx="35621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/>
              <a:t>Go</a:t>
            </a:r>
            <a:r>
              <a:rPr lang="zh-CN" altLang="en-US" sz="3200" dirty="0"/>
              <a:t>使用者国家分布</a:t>
            </a:r>
            <a:endParaRPr lang="zh-CN" altLang="en-US" sz="5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1DE3AF3-287B-40E5-85C9-820F94838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762" y="1379641"/>
            <a:ext cx="6990476" cy="50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5787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ED0A3D7-AF35-44D7-A388-35AE1BAA3672}"/>
              </a:ext>
            </a:extLst>
          </p:cNvPr>
          <p:cNvSpPr txBox="1"/>
          <p:nvPr/>
        </p:nvSpPr>
        <p:spPr>
          <a:xfrm>
            <a:off x="917586" y="507393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跨平台编译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669AA7D-3937-4E9E-B354-E002DAA7FD31}"/>
              </a:ext>
            </a:extLst>
          </p:cNvPr>
          <p:cNvSpPr/>
          <p:nvPr/>
        </p:nvSpPr>
        <p:spPr>
          <a:xfrm>
            <a:off x="1805731" y="2787053"/>
            <a:ext cx="55325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GOOS=windows GOARCH=386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GOOS=windows GOARCH=amd64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</a:t>
            </a:r>
            <a:r>
              <a:rPr lang="en-US" altLang="zh-CN" dirty="0" err="1">
                <a:solidFill>
                  <a:schemeClr val="bg1"/>
                </a:solidFill>
              </a:rPr>
              <a:t>linux</a:t>
            </a:r>
            <a:r>
              <a:rPr lang="en-US" altLang="zh-CN" dirty="0">
                <a:solidFill>
                  <a:schemeClr val="bg1"/>
                </a:solidFill>
              </a:rPr>
              <a:t> GOARCH=386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</a:t>
            </a:r>
            <a:r>
              <a:rPr lang="en-US" altLang="zh-CN" dirty="0" err="1">
                <a:solidFill>
                  <a:schemeClr val="bg1"/>
                </a:solidFill>
              </a:rPr>
              <a:t>linux</a:t>
            </a:r>
            <a:r>
              <a:rPr lang="en-US" altLang="zh-CN" dirty="0">
                <a:solidFill>
                  <a:schemeClr val="bg1"/>
                </a:solidFill>
              </a:rPr>
              <a:t> GOARCH=amd64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</a:t>
            </a:r>
            <a:r>
              <a:rPr lang="en-US" altLang="zh-CN" dirty="0" err="1">
                <a:solidFill>
                  <a:schemeClr val="bg1"/>
                </a:solidFill>
              </a:rPr>
              <a:t>linux</a:t>
            </a:r>
            <a:r>
              <a:rPr lang="en-US" altLang="zh-CN" dirty="0">
                <a:solidFill>
                  <a:schemeClr val="bg1"/>
                </a:solidFill>
              </a:rPr>
              <a:t> GOARCH=arm64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install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std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7504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ED0A3D7-AF35-44D7-A388-35AE1BAA3672}"/>
              </a:ext>
            </a:extLst>
          </p:cNvPr>
          <p:cNvSpPr txBox="1"/>
          <p:nvPr/>
        </p:nvSpPr>
        <p:spPr>
          <a:xfrm>
            <a:off x="917586" y="507393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跨平台编译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FD262F7-4C53-4E1B-8840-B004F63C9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2513857"/>
            <a:ext cx="5753100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1411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FED0A3D7-AF35-44D7-A388-35AE1BAA3672}"/>
              </a:ext>
            </a:extLst>
          </p:cNvPr>
          <p:cNvSpPr txBox="1"/>
          <p:nvPr/>
        </p:nvSpPr>
        <p:spPr>
          <a:xfrm>
            <a:off x="917586" y="507393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跨平台编译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8A6F426-E52C-4D1D-8368-3ACDFECF053A}"/>
              </a:ext>
            </a:extLst>
          </p:cNvPr>
          <p:cNvSpPr/>
          <p:nvPr/>
        </p:nvSpPr>
        <p:spPr>
          <a:xfrm>
            <a:off x="1814117" y="2627661"/>
            <a:ext cx="685171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GOOS=windows GOARCH=386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build -o hello.exe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hello.go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GOOS=windows GOARCH=amd64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build -o hello.exe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hello.go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GOOS=windows GOARCH=386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build -o hello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hello.go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GOOS=windows GOARCH=amd64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build -o hello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hello.go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$</a:t>
            </a:r>
            <a:r>
              <a:rPr lang="en-US" altLang="zh-CN" dirty="0">
                <a:solidFill>
                  <a:schemeClr val="bg1"/>
                </a:solidFill>
              </a:rPr>
              <a:t> GOOS=windows GOARCH=arm64 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go build -o hello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hello.go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3661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FD1B27B-B90E-493A-8F4D-9543793C3382}"/>
              </a:ext>
            </a:extLst>
          </p:cNvPr>
          <p:cNvSpPr txBox="1"/>
          <p:nvPr/>
        </p:nvSpPr>
        <p:spPr>
          <a:xfrm>
            <a:off x="917586" y="507392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</a:rPr>
              <a:t>编译速度</a:t>
            </a:r>
          </a:p>
        </p:txBody>
      </p:sp>
    </p:spTree>
    <p:extLst>
      <p:ext uri="{BB962C8B-B14F-4D97-AF65-F5344CB8AC3E}">
        <p14:creationId xmlns:p14="http://schemas.microsoft.com/office/powerpoint/2010/main" val="184224708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15C503D8-317F-43B2-BA27-2F1A90AE86E6}"/>
              </a:ext>
            </a:extLst>
          </p:cNvPr>
          <p:cNvGrpSpPr/>
          <p:nvPr/>
        </p:nvGrpSpPr>
        <p:grpSpPr>
          <a:xfrm>
            <a:off x="1159074" y="2255014"/>
            <a:ext cx="6825852" cy="3046988"/>
            <a:chOff x="1401366" y="1997839"/>
            <a:chExt cx="6825852" cy="3046988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5CB2EE2-1776-438F-8A6B-4599EDE8F46B}"/>
                </a:ext>
              </a:extLst>
            </p:cNvPr>
            <p:cNvSpPr/>
            <p:nvPr/>
          </p:nvSpPr>
          <p:spPr>
            <a:xfrm>
              <a:off x="1401366" y="1997839"/>
              <a:ext cx="3123009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io</a:t>
              </a:r>
            </a:p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strings, bytes, </a:t>
              </a:r>
              <a:r>
                <a:rPr lang="en-US" altLang="zh-CN" sz="2400" dirty="0" err="1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unicode</a:t>
              </a:r>
              <a:endParaRPr lang="en-US" altLang="zh-CN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net</a:t>
              </a:r>
            </a:p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net/http</a:t>
              </a:r>
            </a:p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crypto</a:t>
              </a:r>
            </a:p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reflect</a:t>
              </a:r>
            </a:p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runtime</a:t>
              </a:r>
            </a:p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mobile</a:t>
              </a:r>
              <a:endParaRPr lang="en-US" altLang="zh-CN" sz="240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711E1664-F425-4DD9-9C26-9C6BA98FA547}"/>
                </a:ext>
              </a:extLst>
            </p:cNvPr>
            <p:cNvSpPr/>
            <p:nvPr/>
          </p:nvSpPr>
          <p:spPr>
            <a:xfrm>
              <a:off x="5218509" y="1997839"/>
              <a:ext cx="3008709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I/O </a:t>
              </a:r>
              <a:r>
                <a:rPr lang="zh-CN" altLang="en-US" sz="2400" dirty="0">
                  <a:solidFill>
                    <a:schemeClr val="bg1"/>
                  </a:solidFill>
                  <a:latin typeface="Helvetica Neue"/>
                </a:rPr>
                <a:t>原语抽象</a:t>
              </a:r>
            </a:p>
            <a:p>
              <a:r>
                <a:rPr lang="zh-CN" altLang="en-US" sz="2400" dirty="0">
                  <a:solidFill>
                    <a:schemeClr val="bg1"/>
                  </a:solidFill>
                  <a:latin typeface="Helvetica Neue"/>
                </a:rPr>
                <a:t>字符串操作</a:t>
              </a:r>
            </a:p>
            <a:p>
              <a:r>
                <a:rPr lang="zh-CN" altLang="en-US" sz="2400" dirty="0">
                  <a:solidFill>
                    <a:schemeClr val="bg1"/>
                  </a:solidFill>
                  <a:latin typeface="Helvetica Neue"/>
                </a:rPr>
                <a:t>网络</a:t>
              </a:r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I/O</a:t>
              </a:r>
            </a:p>
            <a:p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HTTP</a:t>
              </a:r>
              <a:r>
                <a:rPr lang="zh-CN" altLang="en-US" sz="2400" dirty="0">
                  <a:solidFill>
                    <a:schemeClr val="bg1"/>
                  </a:solidFill>
                  <a:latin typeface="Helvetica Neue"/>
                </a:rPr>
                <a:t>客户端、服务端</a:t>
              </a:r>
            </a:p>
            <a:p>
              <a:r>
                <a:rPr lang="zh-CN" altLang="en-US" sz="2400" dirty="0">
                  <a:solidFill>
                    <a:schemeClr val="bg1"/>
                  </a:solidFill>
                  <a:latin typeface="Helvetica Neue"/>
                </a:rPr>
                <a:t>加解密、</a:t>
              </a:r>
              <a:r>
                <a:rPr lang="en-US" altLang="zh-CN" sz="2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TLS</a:t>
              </a:r>
              <a:r>
                <a:rPr lang="zh-CN" altLang="en-US" sz="2400" dirty="0">
                  <a:solidFill>
                    <a:schemeClr val="bg1"/>
                  </a:solidFill>
                  <a:latin typeface="Helvetica Neue"/>
                </a:rPr>
                <a:t>、证书</a:t>
              </a:r>
            </a:p>
            <a:p>
              <a:r>
                <a:rPr lang="zh-CN" altLang="en-US" sz="2400" dirty="0">
                  <a:solidFill>
                    <a:schemeClr val="bg1"/>
                  </a:solidFill>
                  <a:latin typeface="Helvetica Neue"/>
                </a:rPr>
                <a:t>反射</a:t>
              </a:r>
            </a:p>
            <a:p>
              <a:r>
                <a:rPr lang="zh-CN" altLang="en-US" sz="2400" dirty="0">
                  <a:solidFill>
                    <a:schemeClr val="bg1"/>
                  </a:solidFill>
                  <a:latin typeface="Helvetica Neue"/>
                </a:rPr>
                <a:t>运行时接口</a:t>
              </a:r>
            </a:p>
            <a:p>
              <a:r>
                <a:rPr lang="zh-CN" altLang="en-US" sz="2400" dirty="0">
                  <a:solidFill>
                    <a:schemeClr val="bg1"/>
                  </a:solidFill>
                  <a:latin typeface="Helvetica Neue"/>
                </a:rPr>
                <a:t>移动平台试验性支持</a:t>
              </a:r>
              <a:endParaRPr lang="en-US" altLang="zh-CN" sz="2400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420ABF86-539A-4CF3-9004-6CD1ECBA84F5}"/>
              </a:ext>
            </a:extLst>
          </p:cNvPr>
          <p:cNvSpPr txBox="1"/>
          <p:nvPr/>
        </p:nvSpPr>
        <p:spPr>
          <a:xfrm>
            <a:off x="932864" y="481613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设计优秀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ea typeface="SimSun" panose="02010600030101010101" pitchFamily="2" charset="-122"/>
                <a:cs typeface="Segoe UI Light" panose="020B0502040204020203" pitchFamily="34" charset="0"/>
              </a:rPr>
              <a:t>、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功能丰富的标准库</a:t>
            </a:r>
          </a:p>
        </p:txBody>
      </p:sp>
    </p:spTree>
    <p:extLst>
      <p:ext uri="{BB962C8B-B14F-4D97-AF65-F5344CB8AC3E}">
        <p14:creationId xmlns:p14="http://schemas.microsoft.com/office/powerpoint/2010/main" val="133405220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11017" y="508971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杀手级应用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库对比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99526-A6B1-406B-A5E7-541911B4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79207"/>
            <a:ext cx="5867400" cy="525018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9199F15-2CE5-4E32-B90F-0A46639BD3F0}"/>
              </a:ext>
            </a:extLst>
          </p:cNvPr>
          <p:cNvSpPr/>
          <p:nvPr/>
        </p:nvSpPr>
        <p:spPr>
          <a:xfrm>
            <a:off x="2776756" y="2256639"/>
            <a:ext cx="855677" cy="1593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14F97BE-DC52-41F9-A5F6-7991E5CD0084}"/>
              </a:ext>
            </a:extLst>
          </p:cNvPr>
          <p:cNvSpPr/>
          <p:nvPr/>
        </p:nvSpPr>
        <p:spPr>
          <a:xfrm>
            <a:off x="2643930" y="5814970"/>
            <a:ext cx="988503" cy="1496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70133B-4684-4632-B8C9-8788565521DB}"/>
              </a:ext>
            </a:extLst>
          </p:cNvPr>
          <p:cNvSpPr/>
          <p:nvPr/>
        </p:nvSpPr>
        <p:spPr>
          <a:xfrm>
            <a:off x="2643930" y="2742610"/>
            <a:ext cx="988503" cy="1496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115382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11017" y="508971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杀手级应用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库对比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99526-A6B1-406B-A5E7-541911B4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79207"/>
            <a:ext cx="5867400" cy="525018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9199F15-2CE5-4E32-B90F-0A46639BD3F0}"/>
              </a:ext>
            </a:extLst>
          </p:cNvPr>
          <p:cNvSpPr/>
          <p:nvPr/>
        </p:nvSpPr>
        <p:spPr>
          <a:xfrm>
            <a:off x="2759210" y="1786113"/>
            <a:ext cx="855677" cy="1593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70133B-4684-4632-B8C9-8788565521DB}"/>
              </a:ext>
            </a:extLst>
          </p:cNvPr>
          <p:cNvSpPr/>
          <p:nvPr/>
        </p:nvSpPr>
        <p:spPr>
          <a:xfrm>
            <a:off x="2495550" y="2504485"/>
            <a:ext cx="1119337" cy="1496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52737C4-39B9-4914-911B-0EBB094BDD4F}"/>
              </a:ext>
            </a:extLst>
          </p:cNvPr>
          <p:cNvSpPr/>
          <p:nvPr/>
        </p:nvSpPr>
        <p:spPr>
          <a:xfrm>
            <a:off x="2643930" y="2023167"/>
            <a:ext cx="970957" cy="1593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D142068-D32C-4884-B4D6-1DE051DB5944}"/>
              </a:ext>
            </a:extLst>
          </p:cNvPr>
          <p:cNvSpPr/>
          <p:nvPr/>
        </p:nvSpPr>
        <p:spPr>
          <a:xfrm>
            <a:off x="2643930" y="6062532"/>
            <a:ext cx="988503" cy="1496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58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11017" y="508971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杀手级应用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库对比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99526-A6B1-406B-A5E7-541911B4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79207"/>
            <a:ext cx="5867400" cy="525018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C70133B-4684-4632-B8C9-8788565521DB}"/>
              </a:ext>
            </a:extLst>
          </p:cNvPr>
          <p:cNvSpPr/>
          <p:nvPr/>
        </p:nvSpPr>
        <p:spPr>
          <a:xfrm>
            <a:off x="2735395" y="4638913"/>
            <a:ext cx="897038" cy="1496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336EEAD-3E82-4260-85FD-EC15419C27A9}"/>
              </a:ext>
            </a:extLst>
          </p:cNvPr>
          <p:cNvSpPr/>
          <p:nvPr/>
        </p:nvSpPr>
        <p:spPr>
          <a:xfrm>
            <a:off x="2068645" y="4876130"/>
            <a:ext cx="1563788" cy="1496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3D74BE5-E324-4F83-B173-1340E2B93ABE}"/>
              </a:ext>
            </a:extLst>
          </p:cNvPr>
          <p:cNvSpPr/>
          <p:nvPr/>
        </p:nvSpPr>
        <p:spPr>
          <a:xfrm>
            <a:off x="2455995" y="3694351"/>
            <a:ext cx="1176438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18126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11017" y="508971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杀手级应用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库对比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99526-A6B1-406B-A5E7-541911B4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79207"/>
            <a:ext cx="5867400" cy="525018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3D74BE5-E324-4F83-B173-1340E2B93ABE}"/>
              </a:ext>
            </a:extLst>
          </p:cNvPr>
          <p:cNvSpPr/>
          <p:nvPr/>
        </p:nvSpPr>
        <p:spPr>
          <a:xfrm>
            <a:off x="6261233" y="1813164"/>
            <a:ext cx="1176438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3FC5E6D-F894-4701-ACFC-B456BDCD453C}"/>
              </a:ext>
            </a:extLst>
          </p:cNvPr>
          <p:cNvSpPr/>
          <p:nvPr/>
        </p:nvSpPr>
        <p:spPr>
          <a:xfrm>
            <a:off x="6448425" y="3465751"/>
            <a:ext cx="984483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D50C4BC-97F2-45F7-8582-CA6B9212C45E}"/>
              </a:ext>
            </a:extLst>
          </p:cNvPr>
          <p:cNvSpPr/>
          <p:nvPr/>
        </p:nvSpPr>
        <p:spPr>
          <a:xfrm>
            <a:off x="6491288" y="5118338"/>
            <a:ext cx="941620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A22F2F3-FFE9-4772-92BA-46C7789B0AAC}"/>
              </a:ext>
            </a:extLst>
          </p:cNvPr>
          <p:cNvSpPr/>
          <p:nvPr/>
        </p:nvSpPr>
        <p:spPr>
          <a:xfrm>
            <a:off x="6491288" y="4408725"/>
            <a:ext cx="941620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BEADF5-D8CD-477B-8651-60E803F1DA28}"/>
              </a:ext>
            </a:extLst>
          </p:cNvPr>
          <p:cNvSpPr/>
          <p:nvPr/>
        </p:nvSpPr>
        <p:spPr>
          <a:xfrm>
            <a:off x="6567488" y="2987357"/>
            <a:ext cx="865420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813086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11017" y="508971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杀手级应用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库对比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99526-A6B1-406B-A5E7-541911B4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79207"/>
            <a:ext cx="5867400" cy="525018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D3D74BE5-E324-4F83-B173-1340E2B93ABE}"/>
              </a:ext>
            </a:extLst>
          </p:cNvPr>
          <p:cNvSpPr/>
          <p:nvPr/>
        </p:nvSpPr>
        <p:spPr>
          <a:xfrm>
            <a:off x="4622933" y="1817928"/>
            <a:ext cx="877755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4B2438-C65C-46CA-9D50-33D524D8BAC2}"/>
              </a:ext>
            </a:extLst>
          </p:cNvPr>
          <p:cNvSpPr/>
          <p:nvPr/>
        </p:nvSpPr>
        <p:spPr>
          <a:xfrm>
            <a:off x="4332420" y="2046130"/>
            <a:ext cx="1168268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790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4C0EB37F-AAAA-4C8C-8B0C-40833ED808A9}"/>
              </a:ext>
            </a:extLst>
          </p:cNvPr>
          <p:cNvSpPr txBox="1"/>
          <p:nvPr/>
        </p:nvSpPr>
        <p:spPr>
          <a:xfrm>
            <a:off x="939548" y="499446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/>
              <a:t>Go</a:t>
            </a:r>
            <a:r>
              <a:rPr lang="zh-CN" altLang="en-US" sz="3200" dirty="0"/>
              <a:t>应用领域</a:t>
            </a:r>
            <a:endParaRPr lang="zh-CN" altLang="en-US" sz="5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951F73-CED0-491B-ABDD-CFE20FE7C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087" y="1379641"/>
            <a:ext cx="7069826" cy="50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46677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11017" y="508971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杀手级应用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库对比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99526-A6B1-406B-A5E7-541911B4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79207"/>
            <a:ext cx="5867400" cy="525018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D4B2438-C65C-46CA-9D50-33D524D8BAC2}"/>
              </a:ext>
            </a:extLst>
          </p:cNvPr>
          <p:cNvSpPr/>
          <p:nvPr/>
        </p:nvSpPr>
        <p:spPr>
          <a:xfrm>
            <a:off x="4686300" y="3465355"/>
            <a:ext cx="814388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30304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11017" y="508971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杀手级应用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库对比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99526-A6B1-406B-A5E7-541911B4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79207"/>
            <a:ext cx="5867400" cy="525018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D4B2438-C65C-46CA-9D50-33D524D8BAC2}"/>
              </a:ext>
            </a:extLst>
          </p:cNvPr>
          <p:cNvSpPr/>
          <p:nvPr/>
        </p:nvSpPr>
        <p:spPr>
          <a:xfrm>
            <a:off x="4524374" y="2993867"/>
            <a:ext cx="976313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A33B09B-C8CA-49F6-97B3-4A78034F72DB}"/>
              </a:ext>
            </a:extLst>
          </p:cNvPr>
          <p:cNvSpPr/>
          <p:nvPr/>
        </p:nvSpPr>
        <p:spPr>
          <a:xfrm>
            <a:off x="4310062" y="5594192"/>
            <a:ext cx="1190625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7EC324C-6DD0-4C6A-8934-2B1DF06EDF11}"/>
              </a:ext>
            </a:extLst>
          </p:cNvPr>
          <p:cNvSpPr/>
          <p:nvPr/>
        </p:nvSpPr>
        <p:spPr>
          <a:xfrm>
            <a:off x="4524374" y="4408329"/>
            <a:ext cx="976313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6411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11017" y="508971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杀手级应用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库对比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99526-A6B1-406B-A5E7-541911B4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79207"/>
            <a:ext cx="5867400" cy="525018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D4B2438-C65C-46CA-9D50-33D524D8BAC2}"/>
              </a:ext>
            </a:extLst>
          </p:cNvPr>
          <p:cNvSpPr/>
          <p:nvPr/>
        </p:nvSpPr>
        <p:spPr>
          <a:xfrm>
            <a:off x="4652963" y="2522380"/>
            <a:ext cx="847724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A33B09B-C8CA-49F6-97B3-4A78034F72DB}"/>
              </a:ext>
            </a:extLst>
          </p:cNvPr>
          <p:cNvSpPr/>
          <p:nvPr/>
        </p:nvSpPr>
        <p:spPr>
          <a:xfrm>
            <a:off x="4619625" y="5822792"/>
            <a:ext cx="881062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31305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4B3F1B0-92A8-470B-A348-28A8F196D49B}"/>
              </a:ext>
            </a:extLst>
          </p:cNvPr>
          <p:cNvSpPr txBox="1"/>
          <p:nvPr/>
        </p:nvSpPr>
        <p:spPr>
          <a:xfrm>
            <a:off x="911017" y="508971"/>
            <a:ext cx="36487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杀手级应用</a:t>
            </a:r>
            <a:r>
              <a:rPr lang="en-US" altLang="zh-CN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库对比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299526-A6B1-406B-A5E7-541911B4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8300" y="1279207"/>
            <a:ext cx="5867400" cy="525018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D4B2438-C65C-46CA-9D50-33D524D8BAC2}"/>
              </a:ext>
            </a:extLst>
          </p:cNvPr>
          <p:cNvSpPr/>
          <p:nvPr/>
        </p:nvSpPr>
        <p:spPr>
          <a:xfrm>
            <a:off x="4652963" y="2755742"/>
            <a:ext cx="847724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E2849C1-97E2-4D81-9FEA-3007D99FC3AD}"/>
              </a:ext>
            </a:extLst>
          </p:cNvPr>
          <p:cNvSpPr/>
          <p:nvPr/>
        </p:nvSpPr>
        <p:spPr>
          <a:xfrm>
            <a:off x="4559773" y="3703480"/>
            <a:ext cx="940913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8A9209B-AF0D-4B18-8BF9-165CB8D4DC06}"/>
              </a:ext>
            </a:extLst>
          </p:cNvPr>
          <p:cNvSpPr/>
          <p:nvPr/>
        </p:nvSpPr>
        <p:spPr>
          <a:xfrm>
            <a:off x="4733925" y="4884580"/>
            <a:ext cx="766761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5569BB3-943E-4D5B-AFAA-7FC5E276A866}"/>
              </a:ext>
            </a:extLst>
          </p:cNvPr>
          <p:cNvSpPr/>
          <p:nvPr/>
        </p:nvSpPr>
        <p:spPr>
          <a:xfrm>
            <a:off x="4572000" y="6299043"/>
            <a:ext cx="928686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2FE5B9A-9B49-4792-B9B7-354A0553F523}"/>
              </a:ext>
            </a:extLst>
          </p:cNvPr>
          <p:cNvSpPr/>
          <p:nvPr/>
        </p:nvSpPr>
        <p:spPr>
          <a:xfrm>
            <a:off x="4572000" y="3936842"/>
            <a:ext cx="928687" cy="1235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93184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D8E3795-F1AE-4806-9262-452529F44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7284"/>
            <a:ext cx="3282350" cy="3282350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E2D7E4AE-C764-4347-A693-3699E2DF7BC2}"/>
              </a:ext>
            </a:extLst>
          </p:cNvPr>
          <p:cNvSpPr txBox="1"/>
          <p:nvPr/>
        </p:nvSpPr>
        <p:spPr>
          <a:xfrm>
            <a:off x="4056967" y="3112365"/>
            <a:ext cx="31870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effectLst>
                  <a:outerShdw blurRad="165100" dist="88900" dir="2700000" algn="tl">
                    <a:srgbClr val="000000">
                      <a:alpha val="14000"/>
                    </a:srgbClr>
                  </a:outerShdw>
                </a:effectLst>
                <a:latin typeface="+mj-lt"/>
                <a:ea typeface="+mj-ea"/>
              </a:rPr>
              <a:t>Go</a:t>
            </a:r>
            <a:r>
              <a:rPr lang="zh-CN" altLang="en-US" sz="4400" b="1" dirty="0">
                <a:solidFill>
                  <a:schemeClr val="bg1"/>
                </a:solidFill>
                <a:effectLst>
                  <a:outerShdw blurRad="165100" dist="88900" dir="2700000" algn="tl">
                    <a:srgbClr val="000000">
                      <a:alpha val="14000"/>
                    </a:srgbClr>
                  </a:outerShdw>
                </a:effectLst>
                <a:latin typeface="+mj-lt"/>
                <a:ea typeface="+mj-ea"/>
              </a:rPr>
              <a:t>和云计算</a:t>
            </a:r>
            <a:endParaRPr lang="zh-CN" altLang="en-US" sz="4400" b="1" dirty="0">
              <a:solidFill>
                <a:schemeClr val="bg1"/>
              </a:solidFill>
              <a:effectLst>
                <a:outerShdw blurRad="165100" dist="88900" dir="2700000" algn="tl">
                  <a:srgbClr val="000000">
                    <a:alpha val="14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43401F4-8D06-4B14-B7C4-4520238E9EBF}"/>
              </a:ext>
            </a:extLst>
          </p:cNvPr>
          <p:cNvSpPr txBox="1"/>
          <p:nvPr/>
        </p:nvSpPr>
        <p:spPr>
          <a:xfrm>
            <a:off x="4056967" y="256522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800" b="1">
                <a:solidFill>
                  <a:schemeClr val="bg1"/>
                </a:solidFill>
                <a:effectLst>
                  <a:outerShdw blurRad="165100" dist="88900" dir="2700000" algn="tl">
                    <a:srgbClr val="000000">
                      <a:alpha val="14000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3200" b="0" dirty="0">
                <a:latin typeface="+mn-ea"/>
                <a:ea typeface="+mn-ea"/>
              </a:rPr>
              <a:t>第三部分</a:t>
            </a:r>
          </a:p>
        </p:txBody>
      </p:sp>
    </p:spTree>
    <p:extLst>
      <p:ext uri="{BB962C8B-B14F-4D97-AF65-F5344CB8AC3E}">
        <p14:creationId xmlns:p14="http://schemas.microsoft.com/office/powerpoint/2010/main" val="356487659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DD8C106-A738-4C63-A6D3-0A757101C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25" y="1381125"/>
            <a:ext cx="409575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235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D8E3795-F1AE-4806-9262-452529F44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7284"/>
            <a:ext cx="3282350" cy="3282350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E2D7E4AE-C764-4347-A693-3699E2DF7BC2}"/>
              </a:ext>
            </a:extLst>
          </p:cNvPr>
          <p:cNvSpPr txBox="1"/>
          <p:nvPr/>
        </p:nvSpPr>
        <p:spPr>
          <a:xfrm>
            <a:off x="4056967" y="3112365"/>
            <a:ext cx="375134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effectLst>
                  <a:outerShdw blurRad="165100" dist="88900" dir="2700000" algn="tl">
                    <a:srgbClr val="000000">
                      <a:alpha val="14000"/>
                    </a:srgbClr>
                  </a:outerShdw>
                </a:effectLst>
                <a:latin typeface="+mj-lt"/>
                <a:ea typeface="+mj-ea"/>
              </a:rPr>
              <a:t>为什么选择</a:t>
            </a:r>
            <a:r>
              <a:rPr lang="en-US" altLang="zh-CN" sz="4400" b="1" dirty="0">
                <a:solidFill>
                  <a:schemeClr val="bg1"/>
                </a:solidFill>
                <a:effectLst>
                  <a:outerShdw blurRad="165100" dist="88900" dir="2700000" algn="tl">
                    <a:srgbClr val="000000">
                      <a:alpha val="14000"/>
                    </a:srgbClr>
                  </a:outerShdw>
                </a:effectLst>
                <a:latin typeface="+mj-lt"/>
                <a:ea typeface="+mj-ea"/>
              </a:rPr>
              <a:t>Go</a:t>
            </a:r>
            <a:endParaRPr lang="zh-CN" altLang="en-US" sz="4400" b="1" dirty="0">
              <a:solidFill>
                <a:schemeClr val="bg1"/>
              </a:solidFill>
              <a:effectLst>
                <a:outerShdw blurRad="165100" dist="88900" dir="2700000" algn="tl">
                  <a:srgbClr val="000000">
                    <a:alpha val="14000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43401F4-8D06-4B14-B7C4-4520238E9EBF}"/>
              </a:ext>
            </a:extLst>
          </p:cNvPr>
          <p:cNvSpPr txBox="1"/>
          <p:nvPr/>
        </p:nvSpPr>
        <p:spPr>
          <a:xfrm>
            <a:off x="4056967" y="256522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800" b="1">
                <a:solidFill>
                  <a:schemeClr val="bg1"/>
                </a:solidFill>
                <a:effectLst>
                  <a:outerShdw blurRad="165100" dist="88900" dir="2700000" algn="tl">
                    <a:srgbClr val="000000">
                      <a:alpha val="14000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zh-CN" altLang="en-US" sz="3200" b="0" dirty="0">
                <a:latin typeface="+mn-ea"/>
                <a:ea typeface="+mn-ea"/>
              </a:rPr>
              <a:t>第二部分</a:t>
            </a:r>
          </a:p>
        </p:txBody>
      </p:sp>
    </p:spTree>
    <p:extLst>
      <p:ext uri="{BB962C8B-B14F-4D97-AF65-F5344CB8AC3E}">
        <p14:creationId xmlns:p14="http://schemas.microsoft.com/office/powerpoint/2010/main" val="1108628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Segoe UI"/>
        <a:ea typeface="微软雅黑"/>
        <a:cs typeface=""/>
      </a:majorFont>
      <a:minorFont>
        <a:latin typeface="Segoe UI Light"/>
        <a:ea typeface="微软雅黑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2758</TotalTime>
  <Words>1632</Words>
  <Application>Microsoft Office PowerPoint</Application>
  <PresentationFormat>全屏显示(4:3)</PresentationFormat>
  <Paragraphs>413</Paragraphs>
  <Slides>85</Slides>
  <Notes>0</Notes>
  <HiddenSlides>2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85</vt:i4>
      </vt:variant>
    </vt:vector>
  </HeadingPairs>
  <TitlesOfParts>
    <vt:vector size="95" baseType="lpstr">
      <vt:lpstr>Helvetica Neue</vt:lpstr>
      <vt:lpstr>宋体</vt:lpstr>
      <vt:lpstr>微软雅黑</vt:lpstr>
      <vt:lpstr>微软雅黑 Light</vt:lpstr>
      <vt:lpstr>Arial</vt:lpstr>
      <vt:lpstr>Droid Sans Mono</vt:lpstr>
      <vt:lpstr>Segoe UI</vt:lpstr>
      <vt:lpstr>Segoe UI Light</vt:lpstr>
      <vt:lpstr>Office 主题​​</vt:lpstr>
      <vt:lpstr>Image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张勇</dc:creator>
  <cp:lastModifiedBy>张勇</cp:lastModifiedBy>
  <cp:revision>88</cp:revision>
  <dcterms:created xsi:type="dcterms:W3CDTF">2017-06-19T03:33:37Z</dcterms:created>
  <dcterms:modified xsi:type="dcterms:W3CDTF">2017-06-21T17:09:51Z</dcterms:modified>
</cp:coreProperties>
</file>

<file path=docProps/thumbnail.jpeg>
</file>